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64" r:id="rId3"/>
    <p:sldId id="265" r:id="rId4"/>
    <p:sldId id="257" r:id="rId5"/>
    <p:sldId id="258" r:id="rId6"/>
    <p:sldId id="260" r:id="rId7"/>
    <p:sldId id="261" r:id="rId8"/>
    <p:sldId id="266" r:id="rId9"/>
    <p:sldId id="262" r:id="rId10"/>
    <p:sldId id="263" r:id="rId11"/>
    <p:sldId id="271" r:id="rId12"/>
    <p:sldId id="267" r:id="rId13"/>
    <p:sldId id="272" r:id="rId14"/>
    <p:sldId id="275" r:id="rId15"/>
    <p:sldId id="273" r:id="rId16"/>
    <p:sldId id="269" r:id="rId17"/>
    <p:sldId id="268" r:id="rId18"/>
    <p:sldId id="274"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72675" autoAdjust="0"/>
  </p:normalViewPr>
  <p:slideViewPr>
    <p:cSldViewPr>
      <p:cViewPr varScale="1">
        <p:scale>
          <a:sx n="66" d="100"/>
          <a:sy n="66" d="100"/>
        </p:scale>
        <p:origin x="-1698" y="-108"/>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5263F-F742-4C38-B499-B3D86F184610}" type="datetimeFigureOut">
              <a:rPr lang="en-US" smtClean="0"/>
              <a:pPr/>
              <a:t>4/7/2011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D28A4-873D-4037-B922-21A1652E16E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in group 6 and our</a:t>
            </a:r>
            <a:r>
              <a:rPr lang="en-US" baseline="0" dirty="0" smtClean="0"/>
              <a:t> topic is risks that you face when entering the workforce.</a:t>
            </a:r>
          </a:p>
          <a:p>
            <a:endParaRPr lang="en-US" baseline="0" dirty="0" smtClean="0"/>
          </a:p>
          <a:p>
            <a:r>
              <a:rPr lang="en-US" baseline="0" dirty="0" smtClean="0"/>
              <a:t>First were going to talk about reasons to start saving as soon as you enter the workforce.</a:t>
            </a:r>
            <a:endParaRPr lang="en-US" dirty="0" smtClean="0"/>
          </a:p>
          <a:p>
            <a:endParaRPr lang="en-US" dirty="0" smtClean="0"/>
          </a:p>
          <a:p>
            <a:r>
              <a:rPr lang="en-US" dirty="0" smtClean="0"/>
              <a:t>So..How</a:t>
            </a:r>
            <a:r>
              <a:rPr lang="en-US" baseline="0" dirty="0" smtClean="0"/>
              <a:t> many of you are already thinking about retirement? </a:t>
            </a:r>
          </a:p>
        </p:txBody>
      </p:sp>
      <p:sp>
        <p:nvSpPr>
          <p:cNvPr id="4" name="Slide Number Placeholder 3"/>
          <p:cNvSpPr>
            <a:spLocks noGrp="1"/>
          </p:cNvSpPr>
          <p:nvPr>
            <p:ph type="sldNum" sz="quarter" idx="10"/>
          </p:nvPr>
        </p:nvSpPr>
        <p:spPr/>
        <p:txBody>
          <a:bodyPr/>
          <a:lstStyle/>
          <a:p>
            <a:fld id="{DD7D28A4-873D-4037-B922-21A1652E16E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 with</a:t>
            </a:r>
            <a:r>
              <a:rPr lang="en-US" baseline="0" dirty="0" smtClean="0"/>
              <a:t> marriage comes the possibility of divorce, which is another financial burden.  In a divorce, there is a possibility that you may lose some of you accumulated savings, retirement contributions and assets. So its important to know the benefits  of having your name on marital assets.  In some cases you may want to even think about signing a prenuptial agreement.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risk is that you may </a:t>
            </a:r>
            <a:r>
              <a:rPr lang="en-US" sz="1200" dirty="0" smtClean="0">
                <a:latin typeface="Georgia" pitchFamily="18" charset="0"/>
              </a:rPr>
              <a:t>Become self sufficient when not prepared to do so.</a:t>
            </a:r>
            <a:r>
              <a:rPr lang="en-US" sz="1200" baseline="0" dirty="0" smtClean="0">
                <a:latin typeface="Georgia" pitchFamily="18" charset="0"/>
              </a:rPr>
              <a:t>  P</a:t>
            </a:r>
            <a:r>
              <a:rPr lang="en-US" baseline="0" dirty="0" smtClean="0"/>
              <a:t>lanning your life off of two salaries is much different that doing so off of just one, especially if you are the party making less money.  So in some cases you may want to think about having separate retirement plans, and it is always a good idea to establish and maintain good credit score.</a:t>
            </a:r>
          </a:p>
          <a:p>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Investor Education is a risk when first entering the work force because…read slide</a:t>
            </a:r>
          </a:p>
          <a:p>
            <a:endParaRPr lang="en-US" baseline="0" dirty="0" smtClean="0"/>
          </a:p>
          <a:p>
            <a:r>
              <a:rPr lang="en-US" baseline="0" dirty="0" smtClean="0"/>
              <a:t>It is important to educate yourself on the different types retirement plans, benefits that your employer offers and just on how much you should save for retirement in general.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Georgia" pitchFamily="18" charset="0"/>
            </a:endParaRPr>
          </a:p>
          <a:p>
            <a:endParaRPr lang="en-US" baseline="0" dirty="0" smtClean="0"/>
          </a:p>
        </p:txBody>
      </p:sp>
      <p:sp>
        <p:nvSpPr>
          <p:cNvPr id="4" name="Slide Number Placeholder 3"/>
          <p:cNvSpPr>
            <a:spLocks noGrp="1"/>
          </p:cNvSpPr>
          <p:nvPr>
            <p:ph type="sldNum" sz="quarter" idx="10"/>
          </p:nvPr>
        </p:nvSpPr>
        <p:spPr/>
        <p:txBody>
          <a:bodyPr/>
          <a:lstStyle/>
          <a:p>
            <a:fld id="{DD7D28A4-873D-4037-B922-21A1652E16E1}"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Some of you might want to start thinking about saving for retirement now, but still have no idea where to start.  One of the first things that you might ask yourself is, </a:t>
            </a:r>
            <a:r>
              <a:rPr lang="en-US" baseline="0" dirty="0" smtClean="0"/>
              <a:t> “should I </a:t>
            </a:r>
            <a:r>
              <a:rPr lang="en-US" dirty="0" smtClean="0"/>
              <a:t>make investment decisions myself or should I consult</a:t>
            </a:r>
            <a:r>
              <a:rPr lang="en-US" baseline="0" dirty="0" smtClean="0"/>
              <a:t> with a company? “</a:t>
            </a:r>
          </a:p>
          <a:p>
            <a:endParaRPr lang="en-US" baseline="0" dirty="0" smtClean="0"/>
          </a:p>
          <a:p>
            <a:r>
              <a:rPr lang="en-US" baseline="0" dirty="0" smtClean="0"/>
              <a:t>No matter what you chose to do, there will be risks that come with both.  If you decide to manage your own account then </a:t>
            </a:r>
          </a:p>
          <a:p>
            <a:endParaRPr lang="en-US" baseline="0" dirty="0" smtClean="0"/>
          </a:p>
          <a:p>
            <a:r>
              <a:rPr lang="en-US" dirty="0" smtClean="0"/>
              <a:t>For mitigatin</a:t>
            </a:r>
            <a:r>
              <a:rPr lang="en-US" baseline="0" dirty="0" smtClean="0"/>
              <a:t>g some of these risks one should be aware of the fact that there is greed in this world and sometimes a company may not have your best interest in mind.  There are more and more controls being put in place to deal with such risks and remember that …………</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have done</a:t>
            </a:r>
            <a:r>
              <a:rPr lang="en-US" baseline="0" dirty="0" smtClean="0"/>
              <a:t> research on your retirement, you may find mutual funds to be one of the best investments when at a young age.  </a:t>
            </a:r>
          </a:p>
          <a:p>
            <a:r>
              <a:rPr lang="en-US" dirty="0" smtClean="0"/>
              <a:t>Most young people are not able to make</a:t>
            </a:r>
            <a:r>
              <a:rPr lang="en-US" baseline="0" dirty="0" smtClean="0"/>
              <a:t> a large investment, since they just start working about.  They come with some degree of risk, along with stability.  </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Georgia" pitchFamily="18" charset="0"/>
            </a:endParaRPr>
          </a:p>
          <a:p>
            <a:endParaRPr lang="en-US" baseline="0" dirty="0" smtClean="0"/>
          </a:p>
        </p:txBody>
      </p:sp>
      <p:sp>
        <p:nvSpPr>
          <p:cNvPr id="4" name="Slide Number Placeholder 3"/>
          <p:cNvSpPr>
            <a:spLocks noGrp="1"/>
          </p:cNvSpPr>
          <p:nvPr>
            <p:ph type="sldNum" sz="quarter" idx="10"/>
          </p:nvPr>
        </p:nvSpPr>
        <p:spPr/>
        <p:txBody>
          <a:bodyPr/>
          <a:lstStyle/>
          <a:p>
            <a:fld id="{DD7D28A4-873D-4037-B922-21A1652E16E1}"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a:t>
            </a:r>
            <a:r>
              <a:rPr lang="en-US" baseline="0" dirty="0" smtClean="0"/>
              <a:t>S CAN BE DIRECTLY FROM THE SHEET OF NOTES/THERE IS A LIST SOMEWHERE ON THERE</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During</a:t>
            </a:r>
            <a:r>
              <a:rPr lang="en-US" baseline="0" dirty="0" smtClean="0"/>
              <a:t> the course of your career the company may change and their 401K plan can be affected, causing matching funds to drop significantly without so much as a warning.  so you may not be making as much or anything at all in your 401K as you had planned.</a:t>
            </a:r>
            <a:r>
              <a:rPr lang="en-US" sz="1200" dirty="0" smtClean="0">
                <a:latin typeface="Georgia" pitchFamily="18" charset="0"/>
              </a:rPr>
              <a:t> Since companies often match contributions made to retirement funds, a merger may affect the growth of your account</a:t>
            </a:r>
          </a:p>
          <a:p>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 informed</a:t>
            </a:r>
            <a:r>
              <a:rPr lang="en-US" baseline="0" dirty="0" smtClean="0"/>
              <a:t> when and how your company will be changing contributions to a pension plan or 401K program</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way compound</a:t>
            </a:r>
            <a:r>
              <a:rPr lang="en-US" baseline="0" dirty="0" smtClean="0"/>
              <a:t> i</a:t>
            </a:r>
            <a:r>
              <a:rPr lang="en-US" dirty="0" smtClean="0"/>
              <a:t>nterest works, the</a:t>
            </a:r>
            <a:r>
              <a:rPr lang="en-US" baseline="0" dirty="0" smtClean="0"/>
              <a:t> earlier one starts saving, the less principal will be needed to achieve retirement goals.  This way, each dollar will go a longer way.</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Well here are some reasons why you might want to start saving as soon as possible once you get into the workforce. Only… read slide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Georgia" pitchFamily="18" charset="0"/>
              </a:rPr>
              <a:t>And it really is beneficial to start saving as early as possible because we need to remember that every </a:t>
            </a:r>
            <a:r>
              <a:rPr lang="en-US" dirty="0" smtClean="0"/>
              <a:t>dollar a person</a:t>
            </a:r>
            <a:r>
              <a:rPr lang="en-US" baseline="0" dirty="0" smtClean="0"/>
              <a:t> in their </a:t>
            </a:r>
            <a:r>
              <a:rPr lang="en-US" dirty="0" smtClean="0"/>
              <a:t>20’s saves will be more valuable over the course of their lives, than the same dollar will be for older workers. That's because young workers have more time to invest their savings and then let that money grow.</a:t>
            </a:r>
            <a:r>
              <a:rPr lang="en-US" baseline="0" dirty="0" smtClean="0"/>
              <a:t>  In most cases it will be </a:t>
            </a:r>
            <a:r>
              <a:rPr lang="en-US" dirty="0" smtClean="0"/>
              <a:t>tax-deferred too.</a:t>
            </a:r>
            <a:endParaRPr lang="en-US" sz="1200" dirty="0" smtClean="0">
              <a:latin typeface="Georgia" pitchFamily="18" charset="0"/>
            </a:endParaRPr>
          </a:p>
          <a:p>
            <a:endParaRPr lang="en-US" baseline="0" dirty="0" smtClean="0"/>
          </a:p>
        </p:txBody>
      </p:sp>
      <p:sp>
        <p:nvSpPr>
          <p:cNvPr id="4" name="Slide Number Placeholder 3"/>
          <p:cNvSpPr>
            <a:spLocks noGrp="1"/>
          </p:cNvSpPr>
          <p:nvPr>
            <p:ph type="sldNum" sz="quarter" idx="10"/>
          </p:nvPr>
        </p:nvSpPr>
        <p:spPr/>
        <p:txBody>
          <a:bodyPr/>
          <a:lstStyle/>
          <a:p>
            <a:fld id="{DD7D28A4-873D-4037-B922-21A1652E16E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found that many people make these common mistakes when entering the workforce, which helps them become part of the 96% of Americans that don’t have adequate capital stowed away for retirement.</a:t>
            </a:r>
          </a:p>
          <a:p>
            <a:endParaRPr lang="en-US" baseline="0" dirty="0" smtClean="0"/>
          </a:p>
          <a:p>
            <a:r>
              <a:rPr lang="en-US" baseline="0" dirty="0" smtClean="0"/>
              <a:t>Many people procrastinate when it comes to saving for retirement.  They don’t start saving as soon as they get the chance to.  They would rather spend what they earn, instead of plan for the future.</a:t>
            </a:r>
          </a:p>
          <a:p>
            <a:endParaRPr lang="en-US" baseline="0" dirty="0" smtClean="0"/>
          </a:p>
          <a:p>
            <a:r>
              <a:rPr lang="en-US" baseline="0" dirty="0" smtClean="0"/>
              <a:t>Also, Many young employees plan to just rely on Social Security benefits when they retire.  </a:t>
            </a:r>
          </a:p>
          <a:p>
            <a:endParaRPr lang="en-US" baseline="0" dirty="0" smtClean="0"/>
          </a:p>
          <a:p>
            <a:r>
              <a:rPr lang="en-US" baseline="0" dirty="0" smtClean="0"/>
              <a:t>And many fail to seek expert financial and retirement guidance at a young age.</a:t>
            </a:r>
          </a:p>
          <a:p>
            <a:endParaRPr lang="en-US" baseline="0" dirty="0" smtClean="0"/>
          </a:p>
          <a:p>
            <a:r>
              <a:rPr lang="en-US" baseline="0" dirty="0" smtClean="0"/>
              <a:t>But another reason why so many Americans are not prepared for retirement when it comes time to retire is because there are many risks that we face not only in the work force but throughout our lives. Were going to focus on the risks that one could face when just entering the work force and then we will touch on how we can mitigate those risks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when you first enter the workforce</a:t>
            </a:r>
            <a:r>
              <a:rPr lang="en-US" baseline="0" dirty="0" smtClean="0"/>
              <a:t> it is important to recognize the risk factors that you are most susceptible to.  Marriage is a major event in ones life, and shapes the way one should save for the future because they must account for a spouse.  Along with marriage also comes more risks, like children. Children and the number of children will change how one will prepare for retirement.  Also, almost 50% of the marriages in the United States end in a divorce. These are all risks, or events in your life that can have a large impact on your retirement savings.</a:t>
            </a:r>
          </a:p>
          <a:p>
            <a:endParaRPr lang="en-US" baseline="0" dirty="0" smtClean="0"/>
          </a:p>
          <a:p>
            <a:r>
              <a:rPr lang="en-US" baseline="0" dirty="0" smtClean="0"/>
              <a:t>Another common risk when first entering the work force is the level of education that the investor has. Like we saw before, many people aren’t even thinking about retirement when they first get into their careers, which means that most young employees do not have a large understanding of how to go about preparing for retirement once they do start to think about it.</a:t>
            </a:r>
          </a:p>
          <a:p>
            <a:endParaRPr lang="en-US" baseline="0" dirty="0" smtClean="0"/>
          </a:p>
          <a:p>
            <a:r>
              <a:rPr lang="en-US" baseline="0" dirty="0" smtClean="0"/>
              <a:t>Then the last type of risk that we are going to talk about when first entering the workforce has to do more with the company that you work for.  Buyouts and mergers can cause many problems with employees and their retirement plans, therefore one must be prepared to overcome an event like this.</a:t>
            </a:r>
          </a:p>
          <a:p>
            <a:endParaRPr lang="en-US" baseline="0" dirty="0" smtClean="0"/>
          </a:p>
        </p:txBody>
      </p:sp>
      <p:sp>
        <p:nvSpPr>
          <p:cNvPr id="4" name="Slide Number Placeholder 3"/>
          <p:cNvSpPr>
            <a:spLocks noGrp="1"/>
          </p:cNvSpPr>
          <p:nvPr>
            <p:ph type="sldNum" sz="quarter" idx="10"/>
          </p:nvPr>
        </p:nvSpPr>
        <p:spPr/>
        <p:txBody>
          <a:bodyPr/>
          <a:lstStyle/>
          <a:p>
            <a:fld id="{DD7D28A4-873D-4037-B922-21A1652E16E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 is </a:t>
            </a:r>
            <a:r>
              <a:rPr lang="en-US" baseline="0" dirty="0" smtClean="0"/>
              <a:t>Marriage a relevant risk to young employees entering the work force?</a:t>
            </a:r>
          </a:p>
          <a:p>
            <a:endParaRPr lang="en-US" baseline="0" dirty="0" smtClean="0"/>
          </a:p>
          <a:p>
            <a:r>
              <a:rPr lang="en-US" baseline="0" dirty="0" smtClean="0"/>
              <a:t>Well if we take a look at these statistics we can see that the average age of a bride in the USA is 25.3.  The average age of a groom in the USA is 26.9 and people here tend to start their careers in their 20’s or more specifically between ages 20-26,  just depending on what type of career they are going into. So this means that when entering the work force there are many people that are contemplating marriage.</a:t>
            </a:r>
          </a:p>
        </p:txBody>
      </p:sp>
      <p:sp>
        <p:nvSpPr>
          <p:cNvPr id="4" name="Slide Number Placeholder 3"/>
          <p:cNvSpPr>
            <a:spLocks noGrp="1"/>
          </p:cNvSpPr>
          <p:nvPr>
            <p:ph type="sldNum" sz="quarter" idx="10"/>
          </p:nvPr>
        </p:nvSpPr>
        <p:spPr/>
        <p:txBody>
          <a:bodyPr/>
          <a:lstStyle/>
          <a:p>
            <a:fld id="{DD7D28A4-873D-4037-B922-21A1652E16E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are some of the risks of marriage and how do they affect retirement? </a:t>
            </a:r>
          </a:p>
          <a:p>
            <a:endParaRPr lang="en-US" baseline="0" dirty="0" smtClean="0"/>
          </a:p>
          <a:p>
            <a:r>
              <a:rPr lang="en-US" baseline="0" dirty="0" smtClean="0"/>
              <a:t>First off, the event itself may cause a dent in the savings and credit of the couple.  The average wedding cost is about $20,000 in America and according to Brides Magazine, 30% of couples pay their own wedding.  Some couples are just starting out in the work force and have no established savings, causing them to be forced to take out loans for their wedding.  This can cause them to no longer think about saving for their future, but instead force them to pay for their past.</a:t>
            </a:r>
          </a:p>
          <a:p>
            <a:endParaRPr lang="en-US" baseline="0" dirty="0" smtClean="0"/>
          </a:p>
          <a:p>
            <a:r>
              <a:rPr lang="en-US" baseline="0" dirty="0" smtClean="0"/>
              <a:t>Now that you are married you will need more money to retire comfortably because instead of paying for 1 person’s retirement, you need enough money to pay for both people to retire comfortably, especially if one spouse is to be financially dependent on the other.  </a:t>
            </a:r>
          </a:p>
          <a:p>
            <a:endParaRPr lang="en-US" baseline="0" dirty="0" smtClean="0"/>
          </a:p>
          <a:p>
            <a:r>
              <a:rPr lang="en-US" baseline="0" dirty="0" smtClean="0"/>
              <a:t>There is always that chance that during marriage a spouse could become disabled and will no longer be able to work.  Then one spouse will have to make enough money for both to retire.  </a:t>
            </a:r>
          </a:p>
          <a:p>
            <a:endParaRPr lang="en-US" baseline="0" dirty="0" smtClean="0"/>
          </a:p>
          <a:p>
            <a:r>
              <a:rPr lang="en-US" baseline="0" dirty="0" smtClean="0"/>
              <a:t>Also, when you marry someone it is important to know that persons credit rating, and their financial situation.  If they have a bad credit score then it will be hard for both of you to take out a loan together. </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now what can we do to mitigate the risk of marriage.  Well, one Risk of marriage that we talked about was the fact that married couples require more money for retirement.  Since this is true it is important that couples start saving as early as possible in their careers.  And The Roth IRA is a viable option for young people starting out in their career because </a:t>
            </a:r>
            <a:r>
              <a:rPr lang="en-US" sz="2800" baseline="0" dirty="0" smtClean="0">
                <a:latin typeface="Georgia" pitchFamily="18" charset="0"/>
              </a:rPr>
              <a:t>c</a:t>
            </a:r>
            <a:r>
              <a:rPr lang="en-US" sz="2800" dirty="0" smtClean="0">
                <a:latin typeface="Georgia" pitchFamily="18" charset="0"/>
              </a:rPr>
              <a:t>ontributions are not tax deductible in current year,</a:t>
            </a:r>
            <a:r>
              <a:rPr lang="en-US" sz="2800" baseline="0" dirty="0" smtClean="0">
                <a:latin typeface="Georgia" pitchFamily="18" charset="0"/>
              </a:rPr>
              <a:t> which is good because </a:t>
            </a:r>
            <a:r>
              <a:rPr lang="en-US" sz="2200" baseline="0" dirty="0" smtClean="0">
                <a:latin typeface="Georgia" pitchFamily="18" charset="0"/>
              </a:rPr>
              <a:t>p</a:t>
            </a:r>
            <a:r>
              <a:rPr lang="en-US" sz="2200" dirty="0" smtClean="0">
                <a:latin typeface="Georgia" pitchFamily="18" charset="0"/>
              </a:rPr>
              <a:t>eople are most likely in a lower tax bracket at the beginning of their career</a:t>
            </a:r>
            <a:r>
              <a:rPr lang="en-US" sz="2200" baseline="0" dirty="0" smtClean="0">
                <a:latin typeface="Georgia" pitchFamily="18" charset="0"/>
              </a:rPr>
              <a:t> and that means that your benefits are </a:t>
            </a:r>
            <a:r>
              <a:rPr lang="en-US" sz="2800" baseline="0" dirty="0" smtClean="0">
                <a:latin typeface="Georgia" pitchFamily="18" charset="0"/>
              </a:rPr>
              <a:t>n</a:t>
            </a:r>
            <a:r>
              <a:rPr lang="en-US" sz="2800" dirty="0" smtClean="0">
                <a:latin typeface="Georgia" pitchFamily="18" charset="0"/>
              </a:rPr>
              <a:t>ot taxed when withdrawn in retirement.</a:t>
            </a:r>
            <a:r>
              <a:rPr lang="en-US" sz="2800" baseline="0" dirty="0" smtClean="0">
                <a:latin typeface="Georgia" pitchFamily="18" charset="0"/>
              </a:rPr>
              <a:t>  Which is also a good things because this will </a:t>
            </a:r>
            <a:r>
              <a:rPr lang="en-US" sz="2200" baseline="0" dirty="0" smtClean="0">
                <a:latin typeface="Georgia" pitchFamily="18" charset="0"/>
              </a:rPr>
              <a:t>p</a:t>
            </a:r>
            <a:r>
              <a:rPr lang="en-US" sz="2200" dirty="0" smtClean="0">
                <a:latin typeface="Georgia" pitchFamily="18" charset="0"/>
              </a:rPr>
              <a:t>rotect you from unpredictable tax increases in the future	.</a:t>
            </a:r>
            <a:endParaRPr lang="en-US" sz="1700" dirty="0" smtClean="0">
              <a:latin typeface="Georgia" pitchFamily="18" charset="0"/>
            </a:endParaRPr>
          </a:p>
          <a:p>
            <a:endParaRPr lang="en-US" baseline="0" dirty="0" smtClean="0"/>
          </a:p>
          <a:p>
            <a:r>
              <a:rPr lang="en-US" baseline="0" dirty="0" smtClean="0"/>
              <a:t>The Roth IRA is also nice because it does require minimum contributions every month nor does it have penalties for early withdrawals.  This is unlike the traditional IRAs and it benefits young people just entering the workforce because they make less money when first starting out in their careers, and at times they may find it difficult to contribute money to their retirement plan when they are a little tight on money in a certain month.</a:t>
            </a:r>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risk of marriage that we talked about</a:t>
            </a:r>
            <a:r>
              <a:rPr lang="en-US" baseline="0" dirty="0" smtClean="0"/>
              <a:t> was the chance that one spouse becomes disabled and can no longer work.  </a:t>
            </a:r>
            <a:r>
              <a:rPr lang="en-US" dirty="0" smtClean="0"/>
              <a:t>So it is extremely </a:t>
            </a:r>
            <a:r>
              <a:rPr lang="en-US" baseline="0" dirty="0" smtClean="0"/>
              <a:t>important to have responsible financing and t</a:t>
            </a:r>
            <a:r>
              <a:rPr lang="en-US" dirty="0" smtClean="0"/>
              <a:t>ake full advantage</a:t>
            </a:r>
            <a:r>
              <a:rPr lang="en-US" baseline="0" dirty="0" smtClean="0"/>
              <a:t> of the options that your employer offers you.  As we said, only 4% of people are taking full advantage of the benefits offered by their company. </a:t>
            </a:r>
            <a:r>
              <a:rPr lang="en-US" dirty="0" smtClean="0">
                <a:latin typeface="Georgia" pitchFamily="18" charset="0"/>
              </a:rPr>
              <a:t>Some employers offer disability insurance.  And there is always Workers Compensation and</a:t>
            </a:r>
            <a:r>
              <a:rPr lang="en-US" baseline="0" dirty="0" smtClean="0">
                <a:latin typeface="Georgia" pitchFamily="18" charset="0"/>
              </a:rPr>
              <a:t> </a:t>
            </a:r>
            <a:r>
              <a:rPr lang="en-US" dirty="0" smtClean="0">
                <a:latin typeface="Georgia" pitchFamily="18" charset="0"/>
              </a:rPr>
              <a:t>Life Insurance</a:t>
            </a:r>
            <a:r>
              <a:rPr lang="en-US" baseline="0" dirty="0" smtClean="0">
                <a:latin typeface="Georgia" pitchFamily="18" charset="0"/>
              </a:rPr>
              <a:t> policies that one could take out.</a:t>
            </a:r>
            <a:endParaRPr lang="en-US" dirty="0" smtClean="0">
              <a:latin typeface="Georgia" pitchFamily="18" charset="0"/>
            </a:endParaRP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Also, as we mentioned, it is important to be aware of both yours and your spouses credit situation. Though your significant other’s credit score should not deter you from marrying them, it is important to be aware of any financial hiccups they may have so you both may prepare for what is to come.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D7D28A4-873D-4037-B922-21A1652E16E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a:t>
            </a:r>
            <a:r>
              <a:rPr lang="en-US" baseline="0" dirty="0" smtClean="0"/>
              <a:t> have most likely all heard, kids are expensive.  Again, the expense should not deter you from starting a family, but being prepared will save unnecessary worrying later on in life. Many women also stay home after birth, or may take an extended amount of time off to take care of a young child, causing the families finances to take a hit both because they will be spending more, and because the household will be depending on only one income.  So its once again its important to start saving as soon as possible.</a:t>
            </a:r>
          </a:p>
          <a:p>
            <a:endParaRPr lang="en-US" baseline="0" dirty="0" smtClean="0"/>
          </a:p>
          <a:p>
            <a:r>
              <a:rPr lang="en-US" baseline="0" dirty="0" smtClean="0"/>
              <a:t>Once having children, it may delay your retirement savings for awhile because couples often do not think as much about retirement as they do about the child. Money which was extra before now may go to taking care of the child, and savings may go towards your child’s future instead of retirement.</a:t>
            </a:r>
          </a:p>
          <a:p>
            <a:endParaRPr lang="en-US" baseline="0" dirty="0" smtClean="0"/>
          </a:p>
          <a:p>
            <a:r>
              <a:rPr lang="en-US" baseline="0" dirty="0" smtClean="0"/>
              <a:t>Also, knowing how much your children are going to cost you and when their financial need will be greatest may help preparedness.  College expenses are the greatest lumped expenses if you plan on paying for your children’s education.  It is wise to consider that having kids in your twenties rather than thirties has a different effect on retirement, because you pay for the greatest portion in your forties rather than fifties.</a:t>
            </a:r>
          </a:p>
        </p:txBody>
      </p:sp>
      <p:sp>
        <p:nvSpPr>
          <p:cNvPr id="4" name="Slide Number Placeholder 3"/>
          <p:cNvSpPr>
            <a:spLocks noGrp="1"/>
          </p:cNvSpPr>
          <p:nvPr>
            <p:ph type="sldNum" sz="quarter" idx="10"/>
          </p:nvPr>
        </p:nvSpPr>
        <p:spPr/>
        <p:txBody>
          <a:bodyPr/>
          <a:lstStyle/>
          <a:p>
            <a:fld id="{DD7D28A4-873D-4037-B922-21A1652E16E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1D06F1A-8614-4E4E-B18D-147BA4BCECB5}" type="datetimeFigureOut">
              <a:rPr lang="en-US" smtClean="0"/>
              <a:pPr/>
              <a:t>4/7/2011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A8778C1-C85B-4B84-AC12-8725BC91FEE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D06F1A-8614-4E4E-B18D-147BA4BCECB5}" type="datetimeFigureOut">
              <a:rPr lang="en-US" smtClean="0"/>
              <a:pPr/>
              <a:t>4/7/2011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8778C1-C85B-4B84-AC12-8725BC91FEE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1D06F1A-8614-4E4E-B18D-147BA4BCECB5}" type="datetimeFigureOut">
              <a:rPr lang="en-US" smtClean="0"/>
              <a:pPr/>
              <a:t>4/7/2011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DA8778C1-C85B-4B84-AC12-8725BC91FEE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D06F1A-8614-4E4E-B18D-147BA4BCECB5}" type="datetimeFigureOut">
              <a:rPr lang="en-US" smtClean="0"/>
              <a:pPr/>
              <a:t>4/7/2011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A8778C1-C85B-4B84-AC12-8725BC91FEE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1D06F1A-8614-4E4E-B18D-147BA4BCECB5}" type="datetimeFigureOut">
              <a:rPr lang="en-US" smtClean="0"/>
              <a:pPr/>
              <a:t>4/7/2011</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A8778C1-C85B-4B84-AC12-8725BC91FEE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1D06F1A-8614-4E4E-B18D-147BA4BCECB5}" type="datetimeFigureOut">
              <a:rPr lang="en-US" smtClean="0"/>
              <a:pPr/>
              <a:t>4/7/2011</a:t>
            </a:fld>
            <a:endParaRPr lang="en-US" dirty="0"/>
          </a:p>
        </p:txBody>
      </p:sp>
      <p:sp>
        <p:nvSpPr>
          <p:cNvPr id="10" name="Slide Number Placeholder 9"/>
          <p:cNvSpPr>
            <a:spLocks noGrp="1"/>
          </p:cNvSpPr>
          <p:nvPr>
            <p:ph type="sldNum" sz="quarter" idx="16"/>
          </p:nvPr>
        </p:nvSpPr>
        <p:spPr/>
        <p:txBody>
          <a:bodyPr rtlCol="0"/>
          <a:lstStyle/>
          <a:p>
            <a:fld id="{DA8778C1-C85B-4B84-AC12-8725BC91FEE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1D06F1A-8614-4E4E-B18D-147BA4BCECB5}" type="datetimeFigureOut">
              <a:rPr lang="en-US" smtClean="0"/>
              <a:pPr/>
              <a:t>4/7/2011</a:t>
            </a:fld>
            <a:endParaRPr lang="en-US" dirty="0"/>
          </a:p>
        </p:txBody>
      </p:sp>
      <p:sp>
        <p:nvSpPr>
          <p:cNvPr id="12" name="Slide Number Placeholder 11"/>
          <p:cNvSpPr>
            <a:spLocks noGrp="1"/>
          </p:cNvSpPr>
          <p:nvPr>
            <p:ph type="sldNum" sz="quarter" idx="16"/>
          </p:nvPr>
        </p:nvSpPr>
        <p:spPr/>
        <p:txBody>
          <a:bodyPr rtlCol="0"/>
          <a:lstStyle/>
          <a:p>
            <a:fld id="{DA8778C1-C85B-4B84-AC12-8725BC91FEEB}"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D06F1A-8614-4E4E-B18D-147BA4BCECB5}" type="datetimeFigureOut">
              <a:rPr lang="en-US" smtClean="0"/>
              <a:pPr/>
              <a:t>4/7/2011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A8778C1-C85B-4B84-AC12-8725BC91FE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06F1A-8614-4E4E-B18D-147BA4BCECB5}" type="datetimeFigureOut">
              <a:rPr lang="en-US" smtClean="0"/>
              <a:pPr/>
              <a:t>4/7/2011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A8778C1-C85B-4B84-AC12-8725BC91FE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D06F1A-8614-4E4E-B18D-147BA4BCECB5}" type="datetimeFigureOut">
              <a:rPr lang="en-US" smtClean="0"/>
              <a:pPr/>
              <a:t>4/7/2011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A8778C1-C85B-4B84-AC12-8725BC91FEE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1D06F1A-8614-4E4E-B18D-147BA4BCECB5}" type="datetimeFigureOut">
              <a:rPr lang="en-US" smtClean="0"/>
              <a:pPr/>
              <a:t>4/7/2011</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A8778C1-C85B-4B84-AC12-8725BC91FEEB}"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1D06F1A-8614-4E4E-B18D-147BA4BCECB5}" type="datetimeFigureOut">
              <a:rPr lang="en-US" smtClean="0"/>
              <a:pPr/>
              <a:t>4/7/2011</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A8778C1-C85B-4B84-AC12-8725BC91FEE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Franklin Gothic Medium" pitchFamily="34" charset="0"/>
              </a:rPr>
              <a:t>Topic 8: Risks you face when entering the workforce</a:t>
            </a:r>
            <a:endParaRPr lang="en-US" dirty="0">
              <a:latin typeface="Franklin Gothic Medium" pitchFamily="34" charset="0"/>
            </a:endParaRPr>
          </a:p>
        </p:txBody>
      </p:sp>
      <p:sp>
        <p:nvSpPr>
          <p:cNvPr id="3" name="Subtitle 2"/>
          <p:cNvSpPr>
            <a:spLocks noGrp="1"/>
          </p:cNvSpPr>
          <p:nvPr>
            <p:ph type="subTitle" idx="1"/>
          </p:nvPr>
        </p:nvSpPr>
        <p:spPr/>
        <p:txBody>
          <a:bodyPr>
            <a:normAutofit/>
          </a:bodyPr>
          <a:lstStyle/>
          <a:p>
            <a:r>
              <a:rPr lang="en-US" dirty="0" smtClean="0">
                <a:latin typeface="Franklin Gothic Medium" pitchFamily="34" charset="0"/>
              </a:rPr>
              <a:t>Group 6:</a:t>
            </a:r>
            <a:endParaRPr lang="en-US" dirty="0">
              <a:latin typeface="Franklin Gothic Medium"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Mitigate Marriage Risk</a:t>
            </a:r>
            <a:endParaRPr lang="en-US" dirty="0"/>
          </a:p>
        </p:txBody>
      </p:sp>
      <p:sp>
        <p:nvSpPr>
          <p:cNvPr id="3" name="Content Placeholder 2"/>
          <p:cNvSpPr>
            <a:spLocks noGrp="1"/>
          </p:cNvSpPr>
          <p:nvPr>
            <p:ph sz="quarter" idx="2"/>
          </p:nvPr>
        </p:nvSpPr>
        <p:spPr>
          <a:xfrm>
            <a:off x="609600" y="2590800"/>
            <a:ext cx="3886200" cy="3581400"/>
          </a:xfrm>
        </p:spPr>
        <p:txBody>
          <a:bodyPr>
            <a:normAutofit/>
          </a:bodyPr>
          <a:lstStyle/>
          <a:p>
            <a:r>
              <a:rPr lang="en-US" sz="2800" dirty="0" smtClean="0">
                <a:latin typeface="Georgia" pitchFamily="18" charset="0"/>
              </a:rPr>
              <a:t>Potentially lose accumulated savings and assets</a:t>
            </a:r>
          </a:p>
          <a:p>
            <a:endParaRPr lang="en-US" sz="2800" dirty="0" smtClean="0">
              <a:latin typeface="Georgia" pitchFamily="18" charset="0"/>
            </a:endParaRPr>
          </a:p>
          <a:p>
            <a:r>
              <a:rPr lang="en-US" sz="2800" dirty="0" smtClean="0">
                <a:latin typeface="Georgia" pitchFamily="18" charset="0"/>
              </a:rPr>
              <a:t>Become self sufficient when not prepared to do so</a:t>
            </a:r>
          </a:p>
          <a:p>
            <a:endParaRPr lang="en-US" sz="2800" dirty="0" smtClean="0">
              <a:latin typeface="Georgia" pitchFamily="18" charset="0"/>
            </a:endParaRPr>
          </a:p>
          <a:p>
            <a:endParaRPr lang="en-US" sz="2800" dirty="0" smtClean="0">
              <a:latin typeface="Georgia" pitchFamily="18" charset="0"/>
            </a:endParaRPr>
          </a:p>
        </p:txBody>
      </p:sp>
      <p:sp>
        <p:nvSpPr>
          <p:cNvPr id="7" name="Content Placeholder 6"/>
          <p:cNvSpPr>
            <a:spLocks noGrp="1"/>
          </p:cNvSpPr>
          <p:nvPr>
            <p:ph sz="quarter" idx="4"/>
          </p:nvPr>
        </p:nvSpPr>
        <p:spPr>
          <a:xfrm>
            <a:off x="4800600" y="2514600"/>
            <a:ext cx="3886200" cy="3733800"/>
          </a:xfrm>
        </p:spPr>
        <p:txBody>
          <a:bodyPr>
            <a:normAutofit fontScale="92500"/>
          </a:bodyPr>
          <a:lstStyle/>
          <a:p>
            <a:r>
              <a:rPr lang="en-US" dirty="0" smtClean="0">
                <a:latin typeface="Georgia" pitchFamily="18" charset="0"/>
              </a:rPr>
              <a:t>Prenuptial Agreement</a:t>
            </a:r>
          </a:p>
          <a:p>
            <a:r>
              <a:rPr lang="en-US" dirty="0" smtClean="0">
                <a:latin typeface="Georgia" pitchFamily="18" charset="0"/>
              </a:rPr>
              <a:t>Know the benefits of having your name on marital assets</a:t>
            </a:r>
          </a:p>
          <a:p>
            <a:r>
              <a:rPr lang="en-US" dirty="0" smtClean="0">
                <a:latin typeface="Georgia" pitchFamily="18" charset="0"/>
              </a:rPr>
              <a:t>Separate retirement plans</a:t>
            </a:r>
          </a:p>
          <a:p>
            <a:r>
              <a:rPr lang="en-US" dirty="0" smtClean="0">
                <a:latin typeface="Georgia" pitchFamily="18" charset="0"/>
              </a:rPr>
              <a:t>Establish your own credit</a:t>
            </a:r>
          </a:p>
          <a:p>
            <a:endParaRPr lang="en-US" dirty="0"/>
          </a:p>
        </p:txBody>
      </p:sp>
      <p:sp>
        <p:nvSpPr>
          <p:cNvPr id="9" name="Text Placeholder 5"/>
          <p:cNvSpPr>
            <a:spLocks noGrp="1"/>
          </p:cNvSpPr>
          <p:nvPr>
            <p:ph type="body" sz="quarter" idx="1"/>
          </p:nvPr>
        </p:nvSpPr>
        <p:spPr/>
        <p:txBody>
          <a:bodyPr>
            <a:normAutofit/>
          </a:bodyPr>
          <a:lstStyle/>
          <a:p>
            <a:r>
              <a:rPr lang="en-US" sz="3200" b="0" dirty="0" smtClean="0">
                <a:latin typeface="Franklin Gothic Medium" pitchFamily="34" charset="0"/>
              </a:rPr>
              <a:t>Risks of Divorce</a:t>
            </a:r>
            <a:endParaRPr lang="en-US" sz="3200" b="0" dirty="0">
              <a:latin typeface="Franklin Gothic Medium" pitchFamily="34" charset="0"/>
            </a:endParaRPr>
          </a:p>
        </p:txBody>
      </p:sp>
      <p:sp>
        <p:nvSpPr>
          <p:cNvPr id="10" name="Text Placeholder 6"/>
          <p:cNvSpPr>
            <a:spLocks noGrp="1"/>
          </p:cNvSpPr>
          <p:nvPr>
            <p:ph type="body" sz="quarter" idx="3"/>
          </p:nvPr>
        </p:nvSpPr>
        <p:spPr/>
        <p:txBody>
          <a:bodyPr>
            <a:normAutofit/>
          </a:bodyPr>
          <a:lstStyle/>
          <a:p>
            <a:r>
              <a:rPr lang="en-US" sz="3200" b="0" dirty="0" smtClean="0">
                <a:latin typeface="Franklin Gothic Medium" pitchFamily="34" charset="0"/>
              </a:rPr>
              <a:t>Mitigate the Risks</a:t>
            </a:r>
            <a:endParaRPr lang="en-US" sz="3200" b="0" dirty="0">
              <a:latin typeface="Franklin Gothic Medium"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latin typeface="Franklin Gothic Medium" pitchFamily="34" charset="0"/>
              </a:rPr>
              <a:t>Why Investor Education?</a:t>
            </a:r>
            <a:endParaRPr lang="en-US" dirty="0"/>
          </a:p>
        </p:txBody>
      </p:sp>
      <p:grpSp>
        <p:nvGrpSpPr>
          <p:cNvPr id="3" name="Group 4"/>
          <p:cNvGrpSpPr/>
          <p:nvPr/>
        </p:nvGrpSpPr>
        <p:grpSpPr>
          <a:xfrm>
            <a:off x="457200" y="2097076"/>
            <a:ext cx="8229600" cy="798524"/>
            <a:chOff x="0" y="347473"/>
            <a:chExt cx="8229600" cy="798524"/>
          </a:xfrm>
        </p:grpSpPr>
        <p:sp>
          <p:nvSpPr>
            <p:cNvPr id="6" name="Rounded Rectangle 5"/>
            <p:cNvSpPr/>
            <p:nvPr/>
          </p:nvSpPr>
          <p:spPr>
            <a:xfrm>
              <a:off x="0" y="347473"/>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100" dirty="0" smtClean="0">
                  <a:latin typeface="Franklin Gothic Medium" pitchFamily="34" charset="0"/>
                </a:rPr>
                <a:t>Prevent common mistakes from </a:t>
              </a:r>
              <a:r>
                <a:rPr lang="en-US" sz="3100" dirty="0" smtClean="0">
                  <a:latin typeface="Franklin Gothic Medium" pitchFamily="34" charset="0"/>
                </a:rPr>
                <a:t>occurring</a:t>
              </a:r>
              <a:endParaRPr lang="en-US" sz="3100" b="0" kern="1200" dirty="0">
                <a:latin typeface="Franklin Gothic Medium" pitchFamily="34" charset="0"/>
              </a:endParaRPr>
            </a:p>
          </p:txBody>
        </p:sp>
      </p:grpSp>
      <p:grpSp>
        <p:nvGrpSpPr>
          <p:cNvPr id="4" name="Group 7"/>
          <p:cNvGrpSpPr/>
          <p:nvPr/>
        </p:nvGrpSpPr>
        <p:grpSpPr>
          <a:xfrm>
            <a:off x="457200" y="4724400"/>
            <a:ext cx="8229600" cy="798524"/>
            <a:chOff x="0" y="310949"/>
            <a:chExt cx="8229600" cy="798524"/>
          </a:xfrm>
        </p:grpSpPr>
        <p:sp>
          <p:nvSpPr>
            <p:cNvPr id="9" name="Rounded Rectangle 8"/>
            <p:cNvSpPr/>
            <p:nvPr/>
          </p:nvSpPr>
          <p:spPr>
            <a:xfrm>
              <a:off x="0" y="310949"/>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Bef>
                  <a:spcPct val="0"/>
                </a:spcBef>
                <a:spcAft>
                  <a:spcPct val="35000"/>
                </a:spcAft>
              </a:pPr>
              <a:r>
                <a:rPr lang="en-US" sz="3000" dirty="0" smtClean="0">
                  <a:latin typeface="Franklin Gothic Medium" pitchFamily="34" charset="0"/>
                </a:rPr>
                <a:t>When, what, where and how will you invest?</a:t>
              </a:r>
              <a:endParaRPr lang="en-US" sz="3000" dirty="0">
                <a:latin typeface="Franklin Gothic Medium" pitchFamily="34" charset="0"/>
              </a:endParaRPr>
            </a:p>
          </p:txBody>
        </p:sp>
      </p:grpSp>
      <p:grpSp>
        <p:nvGrpSpPr>
          <p:cNvPr id="5" name="Group 12"/>
          <p:cNvGrpSpPr/>
          <p:nvPr/>
        </p:nvGrpSpPr>
        <p:grpSpPr>
          <a:xfrm>
            <a:off x="457200" y="3392476"/>
            <a:ext cx="8229600" cy="798524"/>
            <a:chOff x="-152400" y="310949"/>
            <a:chExt cx="8229600" cy="798524"/>
          </a:xfrm>
        </p:grpSpPr>
        <p:sp>
          <p:nvSpPr>
            <p:cNvPr id="14" name="Rounded Rectangle 13"/>
            <p:cNvSpPr/>
            <p:nvPr/>
          </p:nvSpPr>
          <p:spPr>
            <a:xfrm>
              <a:off x="-152400" y="310949"/>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76200"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Bef>
                  <a:spcPct val="0"/>
                </a:spcBef>
                <a:spcAft>
                  <a:spcPct val="35000"/>
                </a:spcAft>
              </a:pPr>
              <a:r>
                <a:rPr lang="en-US" sz="3100" dirty="0" smtClean="0">
                  <a:latin typeface="Franklin Gothic Medium" pitchFamily="34" charset="0"/>
                </a:rPr>
                <a:t>Comfortable managing large sums of money</a:t>
              </a:r>
              <a:endParaRPr lang="en-US" sz="3100" dirty="0">
                <a:latin typeface="Franklin Gothic Medium"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Investor Education Risks</a:t>
            </a:r>
            <a:endParaRPr lang="en-US" dirty="0"/>
          </a:p>
        </p:txBody>
      </p:sp>
      <p:sp>
        <p:nvSpPr>
          <p:cNvPr id="3" name="Content Placeholder 2"/>
          <p:cNvSpPr>
            <a:spLocks noGrp="1"/>
          </p:cNvSpPr>
          <p:nvPr>
            <p:ph sz="quarter" idx="2"/>
          </p:nvPr>
        </p:nvSpPr>
        <p:spPr>
          <a:xfrm>
            <a:off x="609600" y="2438400"/>
            <a:ext cx="7848600" cy="1447800"/>
          </a:xfrm>
        </p:spPr>
        <p:txBody>
          <a:bodyPr>
            <a:normAutofit/>
          </a:bodyPr>
          <a:lstStyle/>
          <a:p>
            <a:r>
              <a:rPr lang="en-US" sz="2400" dirty="0" smtClean="0">
                <a:latin typeface="Georgia" pitchFamily="18" charset="0"/>
              </a:rPr>
              <a:t>Do you know how to maximize your investments?</a:t>
            </a:r>
          </a:p>
          <a:p>
            <a:pPr lvl="2"/>
            <a:r>
              <a:rPr lang="en-US" sz="1800" dirty="0" smtClean="0">
                <a:latin typeface="Georgia" pitchFamily="18" charset="0"/>
              </a:rPr>
              <a:t>There are many routes to take when planning for retirement, each one suiting a different individual</a:t>
            </a:r>
          </a:p>
        </p:txBody>
      </p:sp>
      <p:sp>
        <p:nvSpPr>
          <p:cNvPr id="6" name="Content Placeholder 5"/>
          <p:cNvSpPr>
            <a:spLocks noGrp="1"/>
          </p:cNvSpPr>
          <p:nvPr>
            <p:ph sz="quarter" idx="4"/>
          </p:nvPr>
        </p:nvSpPr>
        <p:spPr>
          <a:xfrm>
            <a:off x="685800" y="4724400"/>
            <a:ext cx="7772400" cy="1600200"/>
          </a:xfrm>
        </p:spPr>
        <p:txBody>
          <a:bodyPr/>
          <a:lstStyle/>
          <a:p>
            <a:r>
              <a:rPr lang="en-US" sz="2400" dirty="0" smtClean="0">
                <a:latin typeface="Georgia" pitchFamily="18" charset="0"/>
              </a:rPr>
              <a:t>Can you trust someone else with your money?</a:t>
            </a:r>
          </a:p>
          <a:p>
            <a:pPr lvl="2"/>
            <a:r>
              <a:rPr lang="en-US" sz="1800" dirty="0" smtClean="0">
                <a:latin typeface="Georgia" pitchFamily="18" charset="0"/>
              </a:rPr>
              <a:t>In a world filled with greed, an individual or whole company may cut corners for their benefit and not your </a:t>
            </a:r>
            <a:r>
              <a:rPr lang="en-US" sz="1800" dirty="0" smtClean="0">
                <a:latin typeface="Georgia" pitchFamily="18" charset="0"/>
              </a:rPr>
              <a:t>own</a:t>
            </a:r>
            <a:endParaRPr lang="en-US" sz="1800" dirty="0" smtClean="0">
              <a:latin typeface="Georgia" pitchFamily="18" charset="0"/>
            </a:endParaRPr>
          </a:p>
          <a:p>
            <a:pPr lvl="1">
              <a:buNone/>
            </a:pPr>
            <a:endParaRPr lang="en-US" sz="2100" dirty="0" smtClean="0">
              <a:latin typeface="Georgia" pitchFamily="18" charset="0"/>
            </a:endParaRPr>
          </a:p>
          <a:p>
            <a:endParaRPr lang="en-US" dirty="0" smtClean="0"/>
          </a:p>
        </p:txBody>
      </p:sp>
      <p:sp>
        <p:nvSpPr>
          <p:cNvPr id="4" name="Text Placeholder 3"/>
          <p:cNvSpPr>
            <a:spLocks noGrp="1"/>
          </p:cNvSpPr>
          <p:nvPr>
            <p:ph type="body" sz="quarter" idx="1"/>
          </p:nvPr>
        </p:nvSpPr>
        <p:spPr>
          <a:xfrm>
            <a:off x="609600" y="1752600"/>
            <a:ext cx="7924800" cy="640080"/>
          </a:xfrm>
        </p:spPr>
        <p:txBody>
          <a:bodyPr>
            <a:normAutofit/>
          </a:bodyPr>
          <a:lstStyle/>
          <a:p>
            <a:r>
              <a:rPr lang="en-US" sz="3200" b="0" dirty="0" smtClean="0">
                <a:latin typeface="Franklin Gothic Medium" pitchFamily="34" charset="0"/>
              </a:rPr>
              <a:t>Manage your Own Account</a:t>
            </a:r>
            <a:endParaRPr lang="en-US" sz="3200" b="0" dirty="0">
              <a:latin typeface="Franklin Gothic Medium" pitchFamily="34" charset="0"/>
            </a:endParaRPr>
          </a:p>
        </p:txBody>
      </p:sp>
      <p:sp>
        <p:nvSpPr>
          <p:cNvPr id="5" name="Text Placeholder 4"/>
          <p:cNvSpPr>
            <a:spLocks noGrp="1"/>
          </p:cNvSpPr>
          <p:nvPr>
            <p:ph type="body" sz="quarter" idx="3"/>
          </p:nvPr>
        </p:nvSpPr>
        <p:spPr>
          <a:xfrm>
            <a:off x="685800" y="3962400"/>
            <a:ext cx="7848600" cy="640080"/>
          </a:xfrm>
        </p:spPr>
        <p:txBody>
          <a:bodyPr>
            <a:normAutofit/>
          </a:bodyPr>
          <a:lstStyle/>
          <a:p>
            <a:r>
              <a:rPr lang="en-US" sz="3200" b="0" dirty="0" smtClean="0">
                <a:latin typeface="Franklin Gothic Medium" pitchFamily="34" charset="0"/>
              </a:rPr>
              <a:t>Consult with Professionals</a:t>
            </a:r>
            <a:endParaRPr lang="en-US" sz="3200" b="0" dirty="0">
              <a:latin typeface="Franklin Gothic Medium"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Mitigate Investor Education Risks</a:t>
            </a:r>
            <a:endParaRPr lang="en-US" dirty="0"/>
          </a:p>
        </p:txBody>
      </p:sp>
      <p:sp>
        <p:nvSpPr>
          <p:cNvPr id="3" name="Content Placeholder 2"/>
          <p:cNvSpPr>
            <a:spLocks noGrp="1"/>
          </p:cNvSpPr>
          <p:nvPr>
            <p:ph sz="quarter" idx="2"/>
          </p:nvPr>
        </p:nvSpPr>
        <p:spPr>
          <a:xfrm>
            <a:off x="609600" y="2438400"/>
            <a:ext cx="7848600" cy="1447800"/>
          </a:xfrm>
        </p:spPr>
        <p:txBody>
          <a:bodyPr>
            <a:normAutofit lnSpcReduction="10000"/>
          </a:bodyPr>
          <a:lstStyle/>
          <a:p>
            <a:r>
              <a:rPr lang="en-US" sz="2200" dirty="0" smtClean="0">
                <a:latin typeface="Georgia" pitchFamily="18" charset="0"/>
              </a:rPr>
              <a:t>Take advantage of workshops and classes that offer insight into the world of investments</a:t>
            </a:r>
          </a:p>
          <a:p>
            <a:r>
              <a:rPr lang="en-US" sz="2200" dirty="0" smtClean="0">
                <a:latin typeface="Georgia" pitchFamily="18" charset="0"/>
              </a:rPr>
              <a:t>Weigh the options of each potential investment before deciding</a:t>
            </a:r>
          </a:p>
        </p:txBody>
      </p:sp>
      <p:sp>
        <p:nvSpPr>
          <p:cNvPr id="6" name="Content Placeholder 5"/>
          <p:cNvSpPr>
            <a:spLocks noGrp="1"/>
          </p:cNvSpPr>
          <p:nvPr>
            <p:ph sz="quarter" idx="4"/>
          </p:nvPr>
        </p:nvSpPr>
        <p:spPr>
          <a:xfrm>
            <a:off x="685800" y="4648200"/>
            <a:ext cx="7772400" cy="1905000"/>
          </a:xfrm>
        </p:spPr>
        <p:txBody>
          <a:bodyPr>
            <a:normAutofit fontScale="92500" lnSpcReduction="10000"/>
          </a:bodyPr>
          <a:lstStyle/>
          <a:p>
            <a:r>
              <a:rPr lang="en-US" sz="2400" dirty="0" smtClean="0">
                <a:latin typeface="Georgia" pitchFamily="18" charset="0"/>
              </a:rPr>
              <a:t>Keep informed on what is happening with your own accounts</a:t>
            </a:r>
          </a:p>
          <a:p>
            <a:r>
              <a:rPr lang="en-US" sz="2400" dirty="0" smtClean="0">
                <a:latin typeface="Georgia" pitchFamily="18" charset="0"/>
              </a:rPr>
              <a:t>Use recommendations when making decisions on who to trust with investments</a:t>
            </a:r>
          </a:p>
          <a:p>
            <a:r>
              <a:rPr lang="en-US" sz="2400" dirty="0" smtClean="0">
                <a:latin typeface="Georgia" pitchFamily="18" charset="0"/>
              </a:rPr>
              <a:t>Place retirement assets in several locations, </a:t>
            </a:r>
            <a:r>
              <a:rPr lang="en-US" sz="2400" dirty="0" smtClean="0">
                <a:latin typeface="Georgia" pitchFamily="18" charset="0"/>
              </a:rPr>
              <a:t>diffusing risk</a:t>
            </a:r>
            <a:endParaRPr lang="en-US" sz="2100" dirty="0" smtClean="0">
              <a:latin typeface="Georgia" pitchFamily="18" charset="0"/>
            </a:endParaRPr>
          </a:p>
          <a:p>
            <a:endParaRPr lang="en-US" dirty="0" smtClean="0"/>
          </a:p>
        </p:txBody>
      </p:sp>
      <p:sp>
        <p:nvSpPr>
          <p:cNvPr id="4" name="Text Placeholder 3"/>
          <p:cNvSpPr>
            <a:spLocks noGrp="1"/>
          </p:cNvSpPr>
          <p:nvPr>
            <p:ph type="body" sz="quarter" idx="1"/>
          </p:nvPr>
        </p:nvSpPr>
        <p:spPr>
          <a:xfrm>
            <a:off x="609600" y="1752600"/>
            <a:ext cx="7924800" cy="640080"/>
          </a:xfrm>
        </p:spPr>
        <p:txBody>
          <a:bodyPr>
            <a:normAutofit/>
          </a:bodyPr>
          <a:lstStyle/>
          <a:p>
            <a:r>
              <a:rPr lang="en-US" sz="3200" b="0" dirty="0" smtClean="0">
                <a:latin typeface="Franklin Gothic Medium" pitchFamily="34" charset="0"/>
              </a:rPr>
              <a:t>Educate Yourself</a:t>
            </a:r>
            <a:endParaRPr lang="en-US" sz="3200" b="0" dirty="0">
              <a:latin typeface="Franklin Gothic Medium" pitchFamily="34" charset="0"/>
            </a:endParaRPr>
          </a:p>
        </p:txBody>
      </p:sp>
      <p:sp>
        <p:nvSpPr>
          <p:cNvPr id="5" name="Text Placeholder 4"/>
          <p:cNvSpPr>
            <a:spLocks noGrp="1"/>
          </p:cNvSpPr>
          <p:nvPr>
            <p:ph type="body" sz="quarter" idx="3"/>
          </p:nvPr>
        </p:nvSpPr>
        <p:spPr>
          <a:xfrm>
            <a:off x="685800" y="3931920"/>
            <a:ext cx="7848600" cy="640080"/>
          </a:xfrm>
        </p:spPr>
        <p:txBody>
          <a:bodyPr>
            <a:normAutofit/>
          </a:bodyPr>
          <a:lstStyle/>
          <a:p>
            <a:r>
              <a:rPr lang="en-US" sz="2800" b="0" dirty="0" smtClean="0">
                <a:latin typeface="Franklin Gothic Medium" pitchFamily="34" charset="0"/>
              </a:rPr>
              <a:t>Remember, It is Your Money</a:t>
            </a:r>
            <a:endParaRPr lang="en-US" sz="2800" b="0" dirty="0">
              <a:latin typeface="Franklin Gothic Medium"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Mitigate Investor Education Risks</a:t>
            </a:r>
            <a:endParaRPr lang="en-US" dirty="0"/>
          </a:p>
        </p:txBody>
      </p:sp>
      <p:sp>
        <p:nvSpPr>
          <p:cNvPr id="3" name="Content Placeholder 2"/>
          <p:cNvSpPr>
            <a:spLocks noGrp="1"/>
          </p:cNvSpPr>
          <p:nvPr>
            <p:ph sz="quarter" idx="2"/>
          </p:nvPr>
        </p:nvSpPr>
        <p:spPr>
          <a:xfrm>
            <a:off x="609600" y="2743200"/>
            <a:ext cx="7848600" cy="3352800"/>
          </a:xfrm>
        </p:spPr>
        <p:txBody>
          <a:bodyPr>
            <a:normAutofit/>
          </a:bodyPr>
          <a:lstStyle/>
          <a:p>
            <a:r>
              <a:rPr lang="en-US" sz="2800" dirty="0" smtClean="0">
                <a:latin typeface="Georgia" pitchFamily="18" charset="0"/>
              </a:rPr>
              <a:t>Do not require a large up-front investment</a:t>
            </a:r>
          </a:p>
          <a:p>
            <a:pPr>
              <a:buNone/>
            </a:pPr>
            <a:endParaRPr lang="en-US" sz="2800" dirty="0" smtClean="0">
              <a:latin typeface="Georgia" pitchFamily="18" charset="0"/>
            </a:endParaRPr>
          </a:p>
          <a:p>
            <a:r>
              <a:rPr lang="en-US" sz="2800" dirty="0" smtClean="0">
                <a:latin typeface="Georgia" pitchFamily="18" charset="0"/>
              </a:rPr>
              <a:t>Come with some degree of risk, along with stability</a:t>
            </a:r>
          </a:p>
          <a:p>
            <a:pPr>
              <a:buNone/>
            </a:pPr>
            <a:endParaRPr lang="en-US" sz="2800" dirty="0" smtClean="0">
              <a:latin typeface="Georgia" pitchFamily="18" charset="0"/>
            </a:endParaRPr>
          </a:p>
          <a:p>
            <a:r>
              <a:rPr lang="en-US" sz="2800" dirty="0" smtClean="0">
                <a:latin typeface="Georgia" pitchFamily="18" charset="0"/>
              </a:rPr>
              <a:t>Has flexibility to move money into other funds</a:t>
            </a:r>
          </a:p>
        </p:txBody>
      </p:sp>
      <p:sp>
        <p:nvSpPr>
          <p:cNvPr id="4" name="Text Placeholder 3"/>
          <p:cNvSpPr>
            <a:spLocks noGrp="1"/>
          </p:cNvSpPr>
          <p:nvPr>
            <p:ph type="body" sz="quarter" idx="1"/>
          </p:nvPr>
        </p:nvSpPr>
        <p:spPr>
          <a:xfrm>
            <a:off x="609600" y="1752600"/>
            <a:ext cx="7924800" cy="640080"/>
          </a:xfrm>
        </p:spPr>
        <p:txBody>
          <a:bodyPr>
            <a:normAutofit/>
          </a:bodyPr>
          <a:lstStyle/>
          <a:p>
            <a:r>
              <a:rPr lang="en-US" sz="3200" b="0" dirty="0" smtClean="0">
                <a:latin typeface="Franklin Gothic Medium" pitchFamily="34" charset="0"/>
              </a:rPr>
              <a:t>Mutual Funds</a:t>
            </a:r>
            <a:endParaRPr lang="en-US" sz="3200" b="0" dirty="0">
              <a:latin typeface="Franklin Gothic Medium"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latin typeface="Franklin Gothic Medium" pitchFamily="34" charset="0"/>
              </a:rPr>
              <a:t>Why Buyouts and Mergers?</a:t>
            </a:r>
            <a:endParaRPr lang="en-US" dirty="0"/>
          </a:p>
        </p:txBody>
      </p:sp>
      <p:grpSp>
        <p:nvGrpSpPr>
          <p:cNvPr id="3" name="Group 4"/>
          <p:cNvGrpSpPr/>
          <p:nvPr/>
        </p:nvGrpSpPr>
        <p:grpSpPr>
          <a:xfrm>
            <a:off x="457200" y="2097076"/>
            <a:ext cx="8229600" cy="798524"/>
            <a:chOff x="0" y="347473"/>
            <a:chExt cx="8229600" cy="798524"/>
          </a:xfrm>
        </p:grpSpPr>
        <p:sp>
          <p:nvSpPr>
            <p:cNvPr id="6" name="Rounded Rectangle 5"/>
            <p:cNvSpPr/>
            <p:nvPr/>
          </p:nvSpPr>
          <p:spPr>
            <a:xfrm>
              <a:off x="0" y="347473"/>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100" dirty="0" smtClean="0">
                  <a:latin typeface="Franklin Gothic Medium" pitchFamily="34" charset="0"/>
                </a:rPr>
                <a:t>The business world is not stable</a:t>
              </a:r>
              <a:endParaRPr lang="en-US" sz="3100" b="0" kern="1200" dirty="0">
                <a:latin typeface="Franklin Gothic Medium" pitchFamily="34" charset="0"/>
              </a:endParaRPr>
            </a:p>
          </p:txBody>
        </p:sp>
      </p:grpSp>
      <p:grpSp>
        <p:nvGrpSpPr>
          <p:cNvPr id="4" name="Group 7"/>
          <p:cNvGrpSpPr/>
          <p:nvPr/>
        </p:nvGrpSpPr>
        <p:grpSpPr>
          <a:xfrm>
            <a:off x="457200" y="4724400"/>
            <a:ext cx="8229600" cy="798524"/>
            <a:chOff x="0" y="310949"/>
            <a:chExt cx="8229600" cy="798524"/>
          </a:xfrm>
        </p:grpSpPr>
        <p:sp>
          <p:nvSpPr>
            <p:cNvPr id="9" name="Rounded Rectangle 8"/>
            <p:cNvSpPr/>
            <p:nvPr/>
          </p:nvSpPr>
          <p:spPr>
            <a:xfrm>
              <a:off x="0" y="310949"/>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Bef>
                  <a:spcPct val="0"/>
                </a:spcBef>
                <a:spcAft>
                  <a:spcPct val="35000"/>
                </a:spcAft>
              </a:pPr>
              <a:r>
                <a:rPr lang="en-US" sz="3000" dirty="0" smtClean="0">
                  <a:latin typeface="Franklin Gothic Medium" pitchFamily="34" charset="0"/>
                </a:rPr>
                <a:t>May cause changes in company policy</a:t>
              </a:r>
              <a:endParaRPr lang="en-US" sz="3000" dirty="0">
                <a:latin typeface="Franklin Gothic Medium" pitchFamily="34" charset="0"/>
              </a:endParaRPr>
            </a:p>
          </p:txBody>
        </p:sp>
      </p:grpSp>
      <p:grpSp>
        <p:nvGrpSpPr>
          <p:cNvPr id="5" name="Group 12"/>
          <p:cNvGrpSpPr/>
          <p:nvPr/>
        </p:nvGrpSpPr>
        <p:grpSpPr>
          <a:xfrm>
            <a:off x="457200" y="3392476"/>
            <a:ext cx="8229600" cy="798524"/>
            <a:chOff x="-152400" y="310949"/>
            <a:chExt cx="8229600" cy="798524"/>
          </a:xfrm>
        </p:grpSpPr>
        <p:sp>
          <p:nvSpPr>
            <p:cNvPr id="14" name="Rounded Rectangle 13"/>
            <p:cNvSpPr/>
            <p:nvPr/>
          </p:nvSpPr>
          <p:spPr>
            <a:xfrm>
              <a:off x="-152400" y="310949"/>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76200"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Bef>
                  <a:spcPct val="0"/>
                </a:spcBef>
                <a:spcAft>
                  <a:spcPct val="35000"/>
                </a:spcAft>
              </a:pPr>
              <a:r>
                <a:rPr lang="en-US" sz="3100" dirty="0" smtClean="0">
                  <a:latin typeface="Franklin Gothic Medium" pitchFamily="34" charset="0"/>
                </a:rPr>
                <a:t>Mergers and acquisitions frequently occur</a:t>
              </a:r>
              <a:endParaRPr lang="en-US" sz="3100" dirty="0">
                <a:latin typeface="Franklin Gothic Medium" pitchFamily="34"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Buyouts and Mergers</a:t>
            </a:r>
            <a:endParaRPr lang="en-US" dirty="0">
              <a:latin typeface="Franklin Gothic Medium" pitchFamily="34" charset="0"/>
            </a:endParaRPr>
          </a:p>
        </p:txBody>
      </p:sp>
      <p:sp>
        <p:nvSpPr>
          <p:cNvPr id="3" name="Content Placeholder 2"/>
          <p:cNvSpPr>
            <a:spLocks noGrp="1"/>
          </p:cNvSpPr>
          <p:nvPr>
            <p:ph sz="quarter" idx="2"/>
          </p:nvPr>
        </p:nvSpPr>
        <p:spPr>
          <a:xfrm>
            <a:off x="609600" y="2667000"/>
            <a:ext cx="7848600" cy="3352800"/>
          </a:xfrm>
        </p:spPr>
        <p:txBody>
          <a:bodyPr>
            <a:normAutofit/>
          </a:bodyPr>
          <a:lstStyle/>
          <a:p>
            <a:r>
              <a:rPr lang="en-US" sz="2800" dirty="0" smtClean="0">
                <a:latin typeface="Georgia" pitchFamily="18" charset="0"/>
              </a:rPr>
              <a:t>Expansion of market share</a:t>
            </a:r>
          </a:p>
          <a:p>
            <a:r>
              <a:rPr lang="en-US" sz="2800" dirty="0" smtClean="0">
                <a:latin typeface="Georgia" pitchFamily="18" charset="0"/>
              </a:rPr>
              <a:t>Acquisition of new lines of distribution or technology</a:t>
            </a:r>
          </a:p>
          <a:p>
            <a:r>
              <a:rPr lang="en-US" sz="2800" dirty="0" smtClean="0">
                <a:latin typeface="Georgia" pitchFamily="18" charset="0"/>
              </a:rPr>
              <a:t>Reduction of operating costs</a:t>
            </a:r>
          </a:p>
          <a:p>
            <a:r>
              <a:rPr lang="en-US" sz="2800" dirty="0" smtClean="0">
                <a:latin typeface="Georgia" pitchFamily="18" charset="0"/>
              </a:rPr>
              <a:t>A company’s assets may be undervalued and sold for a profit</a:t>
            </a:r>
            <a:endParaRPr lang="en-US" sz="2800" dirty="0">
              <a:latin typeface="Georgia" pitchFamily="18" charset="0"/>
            </a:endParaRPr>
          </a:p>
        </p:txBody>
      </p:sp>
      <p:sp>
        <p:nvSpPr>
          <p:cNvPr id="4" name="Text Placeholder 3"/>
          <p:cNvSpPr>
            <a:spLocks noGrp="1"/>
          </p:cNvSpPr>
          <p:nvPr>
            <p:ph type="body" sz="quarter" idx="1"/>
          </p:nvPr>
        </p:nvSpPr>
        <p:spPr>
          <a:xfrm>
            <a:off x="609600" y="1752600"/>
            <a:ext cx="7924800" cy="640080"/>
          </a:xfrm>
        </p:spPr>
        <p:txBody>
          <a:bodyPr>
            <a:normAutofit/>
          </a:bodyPr>
          <a:lstStyle/>
          <a:p>
            <a:r>
              <a:rPr lang="en-US" sz="2800" b="0" dirty="0" smtClean="0">
                <a:latin typeface="Franklin Gothic Medium" pitchFamily="34" charset="0"/>
              </a:rPr>
              <a:t>Reasons </a:t>
            </a:r>
            <a:r>
              <a:rPr lang="en-US" sz="2800" b="0" dirty="0" smtClean="0">
                <a:latin typeface="Franklin Gothic Medium" pitchFamily="34" charset="0"/>
              </a:rPr>
              <a:t>Companies May </a:t>
            </a:r>
            <a:r>
              <a:rPr lang="en-US" sz="2800" b="0" dirty="0" smtClean="0">
                <a:latin typeface="Franklin Gothic Medium" pitchFamily="34" charset="0"/>
              </a:rPr>
              <a:t>Merge or Face a Buyout</a:t>
            </a:r>
            <a:endParaRPr lang="en-US" sz="2800" b="0" dirty="0">
              <a:latin typeface="Franklin Gothic Medium"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Buyouts and Mergers</a:t>
            </a:r>
            <a:endParaRPr lang="en-US" dirty="0"/>
          </a:p>
        </p:txBody>
      </p:sp>
      <p:sp>
        <p:nvSpPr>
          <p:cNvPr id="3" name="Content Placeholder 2"/>
          <p:cNvSpPr>
            <a:spLocks noGrp="1"/>
          </p:cNvSpPr>
          <p:nvPr>
            <p:ph sz="quarter" idx="2"/>
          </p:nvPr>
        </p:nvSpPr>
        <p:spPr>
          <a:xfrm>
            <a:off x="609600" y="2667000"/>
            <a:ext cx="7924800" cy="3505200"/>
          </a:xfrm>
        </p:spPr>
        <p:txBody>
          <a:bodyPr>
            <a:normAutofit/>
          </a:bodyPr>
          <a:lstStyle/>
          <a:p>
            <a:r>
              <a:rPr lang="en-US" sz="2800" dirty="0" smtClean="0">
                <a:latin typeface="Georgia" pitchFamily="18" charset="0"/>
              </a:rPr>
              <a:t>70% of mergers fail to increase shareholder value</a:t>
            </a:r>
          </a:p>
          <a:p>
            <a:pPr>
              <a:buNone/>
            </a:pPr>
            <a:endParaRPr lang="en-US" sz="2800" dirty="0" smtClean="0">
              <a:latin typeface="Georgia" pitchFamily="18" charset="0"/>
            </a:endParaRPr>
          </a:p>
          <a:p>
            <a:r>
              <a:rPr lang="en-US" sz="2800" dirty="0" smtClean="0">
                <a:latin typeface="Georgia" pitchFamily="18" charset="0"/>
              </a:rPr>
              <a:t>Retirement plans may change if the company you work for changes hands during your employment</a:t>
            </a:r>
          </a:p>
          <a:p>
            <a:endParaRPr lang="en-US" dirty="0"/>
          </a:p>
        </p:txBody>
      </p:sp>
      <p:sp>
        <p:nvSpPr>
          <p:cNvPr id="4" name="Text Placeholder 3"/>
          <p:cNvSpPr>
            <a:spLocks noGrp="1"/>
          </p:cNvSpPr>
          <p:nvPr>
            <p:ph type="body" sz="quarter" idx="1"/>
          </p:nvPr>
        </p:nvSpPr>
        <p:spPr>
          <a:xfrm>
            <a:off x="609600" y="1752600"/>
            <a:ext cx="7924800" cy="640080"/>
          </a:xfrm>
        </p:spPr>
        <p:txBody>
          <a:bodyPr>
            <a:normAutofit/>
          </a:bodyPr>
          <a:lstStyle/>
          <a:p>
            <a:r>
              <a:rPr lang="en-US" sz="3200" b="0" dirty="0" smtClean="0">
                <a:latin typeface="Franklin Gothic Medium" pitchFamily="34" charset="0"/>
              </a:rPr>
              <a:t>Risks</a:t>
            </a:r>
            <a:endParaRPr lang="en-US" sz="3200" b="0" dirty="0">
              <a:latin typeface="Franklin Gothic Medium"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Buyouts and Mergers</a:t>
            </a:r>
            <a:endParaRPr lang="en-US" dirty="0"/>
          </a:p>
        </p:txBody>
      </p:sp>
      <p:sp>
        <p:nvSpPr>
          <p:cNvPr id="6" name="Content Placeholder 5"/>
          <p:cNvSpPr>
            <a:spLocks noGrp="1"/>
          </p:cNvSpPr>
          <p:nvPr>
            <p:ph sz="quarter" idx="4"/>
          </p:nvPr>
        </p:nvSpPr>
        <p:spPr>
          <a:xfrm>
            <a:off x="609600" y="2590800"/>
            <a:ext cx="8077200" cy="3581400"/>
          </a:xfrm>
        </p:spPr>
        <p:txBody>
          <a:bodyPr>
            <a:normAutofit/>
          </a:bodyPr>
          <a:lstStyle/>
          <a:p>
            <a:r>
              <a:rPr lang="en-US" sz="2600" dirty="0" smtClean="0">
                <a:latin typeface="Georgia" pitchFamily="18" charset="0"/>
              </a:rPr>
              <a:t>You can have your own IRA to which you contribute and have full control, regardless of the situation of your employer</a:t>
            </a:r>
          </a:p>
          <a:p>
            <a:r>
              <a:rPr lang="en-US" sz="2600" dirty="0" smtClean="0">
                <a:latin typeface="Georgia" pitchFamily="18" charset="0"/>
              </a:rPr>
              <a:t>Don’t make assumptions that policies will remain constant</a:t>
            </a:r>
          </a:p>
          <a:p>
            <a:r>
              <a:rPr lang="en-US" sz="2600" dirty="0" smtClean="0">
                <a:latin typeface="Georgia" pitchFamily="18" charset="0"/>
              </a:rPr>
              <a:t>Being flexible while you are still </a:t>
            </a:r>
            <a:r>
              <a:rPr lang="en-US" sz="2600" dirty="0" smtClean="0">
                <a:latin typeface="Georgia" pitchFamily="18" charset="0"/>
              </a:rPr>
              <a:t>young may </a:t>
            </a:r>
            <a:r>
              <a:rPr lang="en-US" sz="2600" dirty="0" smtClean="0">
                <a:latin typeface="Georgia" pitchFamily="18" charset="0"/>
              </a:rPr>
              <a:t>provide greater opportunities</a:t>
            </a:r>
            <a:endParaRPr lang="en-US" sz="2600" dirty="0">
              <a:latin typeface="Georgia" pitchFamily="18" charset="0"/>
            </a:endParaRPr>
          </a:p>
        </p:txBody>
      </p:sp>
      <p:sp>
        <p:nvSpPr>
          <p:cNvPr id="5" name="Text Placeholder 4"/>
          <p:cNvSpPr>
            <a:spLocks noGrp="1"/>
          </p:cNvSpPr>
          <p:nvPr>
            <p:ph type="body" sz="quarter" idx="3"/>
          </p:nvPr>
        </p:nvSpPr>
        <p:spPr>
          <a:xfrm>
            <a:off x="609600" y="1752600"/>
            <a:ext cx="7924800" cy="640080"/>
          </a:xfrm>
        </p:spPr>
        <p:txBody>
          <a:bodyPr>
            <a:normAutofit/>
          </a:bodyPr>
          <a:lstStyle/>
          <a:p>
            <a:r>
              <a:rPr lang="en-US" sz="3200" b="0" dirty="0" smtClean="0">
                <a:latin typeface="Franklin Gothic Medium" pitchFamily="34" charset="0"/>
              </a:rPr>
              <a:t>Mitigate risks</a:t>
            </a:r>
            <a:endParaRPr lang="en-US" sz="3200" b="0" dirty="0">
              <a:latin typeface="Franklin Gothic Medium"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latin typeface="Franklin Gothic Medium" pitchFamily="34" charset="0"/>
              </a:rPr>
              <a:t>Our Advice To You</a:t>
            </a:r>
            <a:endParaRPr lang="en-US" dirty="0"/>
          </a:p>
        </p:txBody>
      </p:sp>
      <p:sp>
        <p:nvSpPr>
          <p:cNvPr id="6" name="Content Placeholder 5"/>
          <p:cNvSpPr>
            <a:spLocks noGrp="1"/>
          </p:cNvSpPr>
          <p:nvPr>
            <p:ph sz="quarter" idx="1"/>
          </p:nvPr>
        </p:nvSpPr>
        <p:spPr>
          <a:xfrm>
            <a:off x="612648" y="1752600"/>
            <a:ext cx="8153400" cy="4495800"/>
          </a:xfrm>
        </p:spPr>
        <p:txBody>
          <a:bodyPr>
            <a:normAutofit/>
          </a:bodyPr>
          <a:lstStyle/>
          <a:p>
            <a:pPr>
              <a:buNone/>
            </a:pPr>
            <a:endParaRPr lang="en-US" sz="3600" dirty="0" smtClean="0">
              <a:latin typeface="Georgia" pitchFamily="18" charset="0"/>
            </a:endParaRPr>
          </a:p>
          <a:p>
            <a:endParaRPr lang="en-US" sz="3600" dirty="0" smtClean="0">
              <a:latin typeface="Georgia" pitchFamily="18" charset="0"/>
            </a:endParaRPr>
          </a:p>
          <a:p>
            <a:endParaRPr lang="en-US" sz="3600" dirty="0" smtClean="0">
              <a:latin typeface="Georgia" pitchFamily="18" charset="0"/>
            </a:endParaRPr>
          </a:p>
          <a:p>
            <a:endParaRPr lang="en-US" sz="3200" dirty="0" smtClean="0">
              <a:latin typeface="Georgia" pitchFamily="18" charset="0"/>
            </a:endParaRPr>
          </a:p>
          <a:p>
            <a:endParaRPr lang="en-US" sz="3200" dirty="0" smtClean="0">
              <a:latin typeface="Georgia" pitchFamily="18" charset="0"/>
            </a:endParaRPr>
          </a:p>
          <a:p>
            <a:pPr>
              <a:buNone/>
            </a:pPr>
            <a:endParaRPr lang="en-US" sz="2600" dirty="0">
              <a:latin typeface="Georgia" pitchFamily="18" charset="0"/>
            </a:endParaRPr>
          </a:p>
        </p:txBody>
      </p:sp>
      <p:grpSp>
        <p:nvGrpSpPr>
          <p:cNvPr id="4" name="Group 3"/>
          <p:cNvGrpSpPr/>
          <p:nvPr/>
        </p:nvGrpSpPr>
        <p:grpSpPr>
          <a:xfrm>
            <a:off x="609600" y="4114800"/>
            <a:ext cx="8229600" cy="1447800"/>
            <a:chOff x="0" y="347473"/>
            <a:chExt cx="8229600" cy="798524"/>
          </a:xfrm>
        </p:grpSpPr>
        <p:sp>
          <p:nvSpPr>
            <p:cNvPr id="5" name="Rounded Rectangle 4"/>
            <p:cNvSpPr/>
            <p:nvPr/>
          </p:nvSpPr>
          <p:spPr>
            <a:xfrm>
              <a:off x="0" y="347473"/>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4400" dirty="0" smtClean="0">
                  <a:latin typeface="Franklin Gothic Medium" pitchFamily="34" charset="0"/>
                </a:rPr>
                <a:t>Never too Early to Start Saving</a:t>
              </a:r>
              <a:endParaRPr lang="en-US" sz="4400" b="0" kern="1200" dirty="0">
                <a:latin typeface="Franklin Gothic Medium" pitchFamily="34" charset="0"/>
              </a:endParaRPr>
            </a:p>
          </p:txBody>
        </p:sp>
      </p:grpSp>
      <p:grpSp>
        <p:nvGrpSpPr>
          <p:cNvPr id="8" name="Group 7"/>
          <p:cNvGrpSpPr/>
          <p:nvPr/>
        </p:nvGrpSpPr>
        <p:grpSpPr>
          <a:xfrm>
            <a:off x="609600" y="2249476"/>
            <a:ext cx="8229600" cy="1331924"/>
            <a:chOff x="0" y="347473"/>
            <a:chExt cx="8229600" cy="798524"/>
          </a:xfrm>
        </p:grpSpPr>
        <p:sp>
          <p:nvSpPr>
            <p:cNvPr id="9" name="Rounded Rectangle 8"/>
            <p:cNvSpPr/>
            <p:nvPr/>
          </p:nvSpPr>
          <p:spPr>
            <a:xfrm>
              <a:off x="0" y="347473"/>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38981" y="383997"/>
              <a:ext cx="8151638" cy="7230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4400" dirty="0" smtClean="0">
                  <a:latin typeface="Franklin Gothic Medium" pitchFamily="34" charset="0"/>
                </a:rPr>
                <a:t>Educate Yourself</a:t>
              </a:r>
              <a:endParaRPr lang="en-US" sz="4400" b="0" kern="1200" dirty="0">
                <a:latin typeface="Franklin Gothic Medium"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990600"/>
          </a:xfrm>
        </p:spPr>
        <p:txBody>
          <a:bodyPr/>
          <a:lstStyle/>
          <a:p>
            <a:r>
              <a:rPr lang="en-US" dirty="0" smtClean="0">
                <a:latin typeface="Franklin Gothic Medium" pitchFamily="34" charset="0"/>
              </a:rPr>
              <a:t>Reasons to Start </a:t>
            </a:r>
            <a:endParaRPr lang="en-US" dirty="0">
              <a:latin typeface="Franklin Gothic Medium" pitchFamily="34" charset="0"/>
            </a:endParaRPr>
          </a:p>
        </p:txBody>
      </p:sp>
      <p:sp>
        <p:nvSpPr>
          <p:cNvPr id="3" name="Content Placeholder 2"/>
          <p:cNvSpPr>
            <a:spLocks noGrp="1"/>
          </p:cNvSpPr>
          <p:nvPr>
            <p:ph sz="quarter" idx="1"/>
          </p:nvPr>
        </p:nvSpPr>
        <p:spPr>
          <a:xfrm>
            <a:off x="612648" y="1828800"/>
            <a:ext cx="8153400" cy="4495800"/>
          </a:xfrm>
        </p:spPr>
        <p:txBody>
          <a:bodyPr>
            <a:normAutofit/>
          </a:bodyPr>
          <a:lstStyle/>
          <a:p>
            <a:r>
              <a:rPr lang="en-US" sz="2800" dirty="0" smtClean="0">
                <a:latin typeface="Georgia" pitchFamily="18" charset="0"/>
              </a:rPr>
              <a:t>Only 4% of Americans have adequate capital stowed away for retirement</a:t>
            </a:r>
          </a:p>
          <a:p>
            <a:r>
              <a:rPr lang="en-US" sz="2800" dirty="0" smtClean="0">
                <a:latin typeface="Georgia" pitchFamily="18" charset="0"/>
              </a:rPr>
              <a:t>63% are dependent on Social Security, friends or charity</a:t>
            </a:r>
          </a:p>
          <a:p>
            <a:r>
              <a:rPr lang="en-US" sz="2800" dirty="0" smtClean="0">
                <a:latin typeface="Georgia" pitchFamily="18" charset="0"/>
              </a:rPr>
              <a:t>62% of people retire with less than $25,000 in assets </a:t>
            </a:r>
          </a:p>
          <a:p>
            <a:r>
              <a:rPr lang="en-US" sz="2800" dirty="0" smtClean="0">
                <a:latin typeface="Georgia" pitchFamily="18" charset="0"/>
              </a:rPr>
              <a:t>Only 4% of young workers are taking full advantage of their workplace retirement plans</a:t>
            </a:r>
          </a:p>
          <a:p>
            <a:pPr>
              <a:buNone/>
            </a:pPr>
            <a:endParaRPr lang="en-US" sz="2800"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latin typeface="Franklin Gothic Medium" pitchFamily="34" charset="0"/>
              </a:rPr>
              <a:t>Common Mistakes</a:t>
            </a:r>
            <a:endParaRPr lang="en-US" dirty="0"/>
          </a:p>
        </p:txBody>
      </p:sp>
      <p:sp>
        <p:nvSpPr>
          <p:cNvPr id="3" name="Content Placeholder 2"/>
          <p:cNvSpPr>
            <a:spLocks noGrp="1"/>
          </p:cNvSpPr>
          <p:nvPr>
            <p:ph sz="quarter" idx="1"/>
          </p:nvPr>
        </p:nvSpPr>
        <p:spPr>
          <a:xfrm>
            <a:off x="612648" y="1752600"/>
            <a:ext cx="8153400" cy="4495800"/>
          </a:xfrm>
        </p:spPr>
        <p:txBody>
          <a:bodyPr/>
          <a:lstStyle/>
          <a:p>
            <a:r>
              <a:rPr lang="en-US" sz="3200" dirty="0" smtClean="0">
                <a:latin typeface="Georgia" pitchFamily="18" charset="0"/>
              </a:rPr>
              <a:t>Procrastination</a:t>
            </a:r>
          </a:p>
          <a:p>
            <a:endParaRPr lang="en-US" sz="3200" dirty="0" smtClean="0">
              <a:latin typeface="Georgia" pitchFamily="18" charset="0"/>
            </a:endParaRPr>
          </a:p>
          <a:p>
            <a:r>
              <a:rPr lang="en-US" sz="3200" dirty="0" smtClean="0">
                <a:latin typeface="Georgia" pitchFamily="18" charset="0"/>
              </a:rPr>
              <a:t>Plan to just rely on Social Security benefits</a:t>
            </a:r>
          </a:p>
          <a:p>
            <a:endParaRPr lang="en-US" sz="3200" dirty="0" smtClean="0">
              <a:latin typeface="Georgia" pitchFamily="18" charset="0"/>
            </a:endParaRPr>
          </a:p>
          <a:p>
            <a:r>
              <a:rPr lang="en-US" sz="3200" dirty="0" smtClean="0">
                <a:latin typeface="Georgia" pitchFamily="18" charset="0"/>
              </a:rPr>
              <a:t>Fail to seek expert financial and retirement guidance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990600"/>
          </a:xfrm>
        </p:spPr>
        <p:txBody>
          <a:bodyPr>
            <a:normAutofit fontScale="90000"/>
          </a:bodyPr>
          <a:lstStyle/>
          <a:p>
            <a:r>
              <a:rPr lang="en-US" dirty="0" smtClean="0"/>
              <a:t/>
            </a:r>
            <a:br>
              <a:rPr lang="en-US" dirty="0" smtClean="0"/>
            </a:br>
            <a:r>
              <a:rPr lang="en-US" sz="4800" dirty="0" smtClean="0">
                <a:latin typeface="Franklin Gothic Medium" pitchFamily="34" charset="0"/>
              </a:rPr>
              <a:t>Entering the Workforce</a:t>
            </a:r>
            <a:endParaRPr lang="en-US" sz="4900" dirty="0">
              <a:latin typeface="Franklin Gothic Book" pitchFamily="34" charset="0"/>
            </a:endParaRPr>
          </a:p>
        </p:txBody>
      </p:sp>
      <p:sp>
        <p:nvSpPr>
          <p:cNvPr id="12" name="Content Placeholder 11"/>
          <p:cNvSpPr>
            <a:spLocks noGrp="1"/>
          </p:cNvSpPr>
          <p:nvPr>
            <p:ph sz="quarter" idx="1"/>
          </p:nvPr>
        </p:nvSpPr>
        <p:spPr>
          <a:xfrm>
            <a:off x="612648" y="1524000"/>
            <a:ext cx="8153400" cy="4495800"/>
          </a:xfrm>
        </p:spPr>
        <p:txBody>
          <a:bodyPr/>
          <a:lstStyle/>
          <a:p>
            <a:endParaRPr lang="en-US" dirty="0" smtClean="0"/>
          </a:p>
          <a:p>
            <a:endParaRPr lang="en-US" dirty="0" smtClean="0"/>
          </a:p>
          <a:p>
            <a:endParaRPr lang="en-US" dirty="0" smtClean="0"/>
          </a:p>
          <a:p>
            <a:pPr lvl="0"/>
            <a:r>
              <a:rPr lang="en-US" sz="3200" dirty="0" smtClean="0">
                <a:latin typeface="Georgia" pitchFamily="18" charset="0"/>
              </a:rPr>
              <a:t>Marriage/Children/Divorce</a:t>
            </a:r>
            <a:endParaRPr lang="en-US" sz="1050" dirty="0" smtClean="0">
              <a:latin typeface="Georgia" pitchFamily="18" charset="0"/>
            </a:endParaRPr>
          </a:p>
          <a:p>
            <a:pPr lvl="0"/>
            <a:endParaRPr lang="en-US" sz="800" dirty="0" smtClean="0">
              <a:latin typeface="Georgia" pitchFamily="18" charset="0"/>
            </a:endParaRPr>
          </a:p>
          <a:p>
            <a:pPr lvl="0"/>
            <a:r>
              <a:rPr lang="en-US" sz="3200" dirty="0" smtClean="0">
                <a:latin typeface="Georgia" pitchFamily="18" charset="0"/>
              </a:rPr>
              <a:t>Investor Education</a:t>
            </a:r>
          </a:p>
          <a:p>
            <a:pPr lvl="0"/>
            <a:endParaRPr lang="en-US" sz="800" dirty="0" smtClean="0">
              <a:latin typeface="Georgia" pitchFamily="18" charset="0"/>
            </a:endParaRPr>
          </a:p>
          <a:p>
            <a:pPr lvl="0"/>
            <a:r>
              <a:rPr lang="en-US" sz="3200" dirty="0" smtClean="0">
                <a:latin typeface="Georgia" pitchFamily="18" charset="0"/>
              </a:rPr>
              <a:t>Buyouts/Mergers</a:t>
            </a:r>
          </a:p>
          <a:p>
            <a:pPr lvl="0">
              <a:buNone/>
            </a:pPr>
            <a:endParaRPr lang="en-US" sz="3200" dirty="0" smtClean="0">
              <a:latin typeface="Georgia" pitchFamily="18" charset="0"/>
            </a:endParaRPr>
          </a:p>
          <a:p>
            <a:pPr lvl="0"/>
            <a:endParaRPr lang="en-US" sz="3200" dirty="0" smtClean="0">
              <a:latin typeface="Georgia" pitchFamily="18" charset="0"/>
            </a:endParaRPr>
          </a:p>
          <a:p>
            <a:pPr lvl="0"/>
            <a:endParaRPr lang="en-US" sz="3200" dirty="0" smtClean="0">
              <a:latin typeface="Georgia" pitchFamily="18" charset="0"/>
            </a:endParaRPr>
          </a:p>
          <a:p>
            <a:endParaRPr lang="en-US" dirty="0"/>
          </a:p>
        </p:txBody>
      </p:sp>
      <p:grpSp>
        <p:nvGrpSpPr>
          <p:cNvPr id="9" name="Group 8"/>
          <p:cNvGrpSpPr/>
          <p:nvPr/>
        </p:nvGrpSpPr>
        <p:grpSpPr>
          <a:xfrm>
            <a:off x="304800" y="2057400"/>
            <a:ext cx="8229600" cy="798524"/>
            <a:chOff x="0" y="347473"/>
            <a:chExt cx="8229600" cy="798524"/>
          </a:xfrm>
        </p:grpSpPr>
        <p:sp>
          <p:nvSpPr>
            <p:cNvPr id="10" name="Rounded Rectangle 9"/>
            <p:cNvSpPr/>
            <p:nvPr/>
          </p:nvSpPr>
          <p:spPr>
            <a:xfrm>
              <a:off x="0" y="347473"/>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500" b="0" kern="1200" dirty="0" smtClean="0">
                  <a:latin typeface="Franklin Gothic Medium" pitchFamily="34" charset="0"/>
                </a:rPr>
                <a:t>Risks That You May Face </a:t>
              </a:r>
              <a:endParaRPr lang="en-US" sz="3500" b="0" kern="1200" dirty="0">
                <a:latin typeface="Franklin Gothic Medium"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latin typeface="Franklin Gothic Medium" pitchFamily="34" charset="0"/>
              </a:rPr>
              <a:t>Why Marriage?</a:t>
            </a:r>
            <a:endParaRPr lang="en-US" dirty="0"/>
          </a:p>
        </p:txBody>
      </p:sp>
      <p:grpSp>
        <p:nvGrpSpPr>
          <p:cNvPr id="5" name="Group 4"/>
          <p:cNvGrpSpPr/>
          <p:nvPr/>
        </p:nvGrpSpPr>
        <p:grpSpPr>
          <a:xfrm>
            <a:off x="457200" y="2097076"/>
            <a:ext cx="8229600" cy="798524"/>
            <a:chOff x="0" y="347473"/>
            <a:chExt cx="8229600" cy="798524"/>
          </a:xfrm>
        </p:grpSpPr>
        <p:sp>
          <p:nvSpPr>
            <p:cNvPr id="6" name="Rounded Rectangle 5"/>
            <p:cNvSpPr/>
            <p:nvPr/>
          </p:nvSpPr>
          <p:spPr>
            <a:xfrm>
              <a:off x="0" y="347473"/>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algn="l" defTabSz="1555750" rtl="0">
                <a:lnSpc>
                  <a:spcPct val="90000"/>
                </a:lnSpc>
                <a:spcBef>
                  <a:spcPct val="0"/>
                </a:spcBef>
                <a:spcAft>
                  <a:spcPct val="35000"/>
                </a:spcAft>
              </a:pPr>
              <a:r>
                <a:rPr lang="en-US" sz="3100" b="0" kern="1200" dirty="0" smtClean="0">
                  <a:latin typeface="Franklin Gothic Medium" pitchFamily="34" charset="0"/>
                </a:rPr>
                <a:t>The Average age of a Bride in the USA is 25.3</a:t>
              </a:r>
              <a:endParaRPr lang="en-US" sz="3100" b="0" kern="1200" dirty="0">
                <a:latin typeface="Franklin Gothic Medium" pitchFamily="34" charset="0"/>
              </a:endParaRPr>
            </a:p>
          </p:txBody>
        </p:sp>
      </p:grpSp>
      <p:grpSp>
        <p:nvGrpSpPr>
          <p:cNvPr id="8" name="Group 7"/>
          <p:cNvGrpSpPr/>
          <p:nvPr/>
        </p:nvGrpSpPr>
        <p:grpSpPr>
          <a:xfrm>
            <a:off x="457200" y="4724400"/>
            <a:ext cx="8229600" cy="798524"/>
            <a:chOff x="0" y="310949"/>
            <a:chExt cx="8229600" cy="798524"/>
          </a:xfrm>
        </p:grpSpPr>
        <p:sp>
          <p:nvSpPr>
            <p:cNvPr id="9" name="Rounded Rectangle 8"/>
            <p:cNvSpPr/>
            <p:nvPr/>
          </p:nvSpPr>
          <p:spPr>
            <a:xfrm>
              <a:off x="0" y="310949"/>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ounded Rectangle 4"/>
            <p:cNvSpPr/>
            <p:nvPr/>
          </p:nvSpPr>
          <p:spPr>
            <a:xfrm>
              <a:off x="38981"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Bef>
                  <a:spcPct val="0"/>
                </a:spcBef>
                <a:spcAft>
                  <a:spcPct val="35000"/>
                </a:spcAft>
              </a:pPr>
              <a:r>
                <a:rPr lang="en-US" sz="3000" dirty="0" smtClean="0">
                  <a:latin typeface="Franklin Gothic Medium" pitchFamily="34" charset="0"/>
                </a:rPr>
                <a:t>People start their careers between ages 20-26</a:t>
              </a:r>
              <a:endParaRPr lang="en-US" sz="3000" dirty="0">
                <a:latin typeface="Franklin Gothic Medium" pitchFamily="34" charset="0"/>
              </a:endParaRPr>
            </a:p>
          </p:txBody>
        </p:sp>
      </p:grpSp>
      <p:grpSp>
        <p:nvGrpSpPr>
          <p:cNvPr id="13" name="Group 12"/>
          <p:cNvGrpSpPr/>
          <p:nvPr/>
        </p:nvGrpSpPr>
        <p:grpSpPr>
          <a:xfrm>
            <a:off x="457200" y="3392476"/>
            <a:ext cx="8229600" cy="798524"/>
            <a:chOff x="-152400" y="310949"/>
            <a:chExt cx="8229600" cy="798524"/>
          </a:xfrm>
        </p:grpSpPr>
        <p:sp>
          <p:nvSpPr>
            <p:cNvPr id="14" name="Rounded Rectangle 13"/>
            <p:cNvSpPr/>
            <p:nvPr/>
          </p:nvSpPr>
          <p:spPr>
            <a:xfrm>
              <a:off x="-152400" y="310949"/>
              <a:ext cx="8229600" cy="7985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76200" y="386454"/>
              <a:ext cx="8151638" cy="7205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3350" tIns="133350" rIns="133350" bIns="133350" numCol="1" spcCol="1270" anchor="ctr" anchorCtr="0">
              <a:noAutofit/>
            </a:bodyPr>
            <a:lstStyle/>
            <a:p>
              <a:pPr lvl="0" defTabSz="1555750">
                <a:lnSpc>
                  <a:spcPct val="90000"/>
                </a:lnSpc>
                <a:spcBef>
                  <a:spcPct val="0"/>
                </a:spcBef>
                <a:spcAft>
                  <a:spcPct val="35000"/>
                </a:spcAft>
              </a:pPr>
              <a:r>
                <a:rPr lang="en-US" sz="3100" dirty="0" smtClean="0">
                  <a:latin typeface="Franklin Gothic Medium" pitchFamily="34" charset="0"/>
                </a:rPr>
                <a:t>The Average age of a Groom in the USA is 26.9</a:t>
              </a:r>
              <a:endParaRPr lang="en-US" sz="3100" dirty="0">
                <a:latin typeface="Franklin Gothic Medium"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53400" cy="990600"/>
          </a:xfrm>
        </p:spPr>
        <p:txBody>
          <a:bodyPr/>
          <a:lstStyle/>
          <a:p>
            <a:r>
              <a:rPr lang="en-US" dirty="0" smtClean="0">
                <a:latin typeface="Franklin Gothic Medium" pitchFamily="34" charset="0"/>
              </a:rPr>
              <a:t>Risks of Marriage</a:t>
            </a:r>
            <a:endParaRPr lang="en-US" dirty="0"/>
          </a:p>
        </p:txBody>
      </p:sp>
      <p:sp>
        <p:nvSpPr>
          <p:cNvPr id="3" name="Content Placeholder 2"/>
          <p:cNvSpPr>
            <a:spLocks noGrp="1"/>
          </p:cNvSpPr>
          <p:nvPr>
            <p:ph sz="quarter" idx="1"/>
          </p:nvPr>
        </p:nvSpPr>
        <p:spPr>
          <a:xfrm>
            <a:off x="609600" y="1828800"/>
            <a:ext cx="3886200" cy="4572000"/>
          </a:xfrm>
        </p:spPr>
        <p:txBody>
          <a:bodyPr/>
          <a:lstStyle/>
          <a:p>
            <a:r>
              <a:rPr lang="en-US" sz="3000" dirty="0" smtClean="0">
                <a:latin typeface="Georgia" pitchFamily="18" charset="0"/>
              </a:rPr>
              <a:t>Average wedding cost is $20,000</a:t>
            </a:r>
          </a:p>
          <a:p>
            <a:r>
              <a:rPr lang="en-US" sz="3000" dirty="0" smtClean="0">
                <a:latin typeface="Georgia" pitchFamily="18" charset="0"/>
              </a:rPr>
              <a:t>30% of couples pay for their own wedding</a:t>
            </a:r>
          </a:p>
          <a:p>
            <a:r>
              <a:rPr lang="en-US" sz="3000" dirty="0" smtClean="0">
                <a:latin typeface="Georgia" pitchFamily="18" charset="0"/>
              </a:rPr>
              <a:t>A couple needs more money to retire than one person alone</a:t>
            </a:r>
          </a:p>
          <a:p>
            <a:endParaRPr lang="en-US" dirty="0"/>
          </a:p>
        </p:txBody>
      </p:sp>
      <p:sp>
        <p:nvSpPr>
          <p:cNvPr id="4" name="Content Placeholder 3"/>
          <p:cNvSpPr>
            <a:spLocks noGrp="1"/>
          </p:cNvSpPr>
          <p:nvPr>
            <p:ph sz="quarter" idx="2"/>
          </p:nvPr>
        </p:nvSpPr>
        <p:spPr>
          <a:xfrm>
            <a:off x="4844901" y="1828800"/>
            <a:ext cx="3886200" cy="4572000"/>
          </a:xfrm>
        </p:spPr>
        <p:txBody>
          <a:bodyPr/>
          <a:lstStyle/>
          <a:p>
            <a:r>
              <a:rPr lang="en-US" sz="3000" dirty="0" smtClean="0">
                <a:latin typeface="Georgia" pitchFamily="18" charset="0"/>
              </a:rPr>
              <a:t>One spouse could become disabled or unfit to work</a:t>
            </a:r>
          </a:p>
          <a:p>
            <a:r>
              <a:rPr lang="en-US" sz="3000" dirty="0" smtClean="0">
                <a:latin typeface="Georgia" pitchFamily="18" charset="0"/>
              </a:rPr>
              <a:t>Credit Ratings and Accumulated Debt</a:t>
            </a:r>
          </a:p>
          <a:p>
            <a:r>
              <a:rPr lang="en-US" sz="3000" dirty="0" smtClean="0">
                <a:latin typeface="Georgia" pitchFamily="18" charset="0"/>
              </a:rPr>
              <a:t>Divorce</a:t>
            </a:r>
          </a:p>
          <a:p>
            <a:r>
              <a:rPr lang="en-US" sz="3000" dirty="0" smtClean="0">
                <a:latin typeface="Georgia" pitchFamily="18" charset="0"/>
              </a:rPr>
              <a:t>Number of children and when you have them</a:t>
            </a:r>
          </a:p>
          <a:p>
            <a:endParaRPr lang="en-US" sz="3000" dirty="0" smtClean="0">
              <a:latin typeface="Georgia"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Mitigate Marriage Risk</a:t>
            </a:r>
            <a:endParaRPr lang="en-US" dirty="0"/>
          </a:p>
        </p:txBody>
      </p:sp>
      <p:sp>
        <p:nvSpPr>
          <p:cNvPr id="3" name="Content Placeholder 2"/>
          <p:cNvSpPr>
            <a:spLocks noGrp="1"/>
          </p:cNvSpPr>
          <p:nvPr>
            <p:ph sz="quarter" idx="2"/>
          </p:nvPr>
        </p:nvSpPr>
        <p:spPr>
          <a:xfrm>
            <a:off x="609600" y="2438400"/>
            <a:ext cx="8077200" cy="3581400"/>
          </a:xfrm>
        </p:spPr>
        <p:txBody>
          <a:bodyPr/>
          <a:lstStyle/>
          <a:p>
            <a:r>
              <a:rPr lang="en-US" sz="2800" dirty="0" smtClean="0">
                <a:latin typeface="Georgia" pitchFamily="18" charset="0"/>
              </a:rPr>
              <a:t>Contributions are not tax deductible in current year </a:t>
            </a:r>
          </a:p>
          <a:p>
            <a:pPr lvl="2"/>
            <a:r>
              <a:rPr lang="en-US" sz="2200" dirty="0" smtClean="0">
                <a:latin typeface="Georgia" pitchFamily="18" charset="0"/>
              </a:rPr>
              <a:t>People are most likely in a lower tax bracket at the beginning of their career</a:t>
            </a:r>
          </a:p>
          <a:p>
            <a:r>
              <a:rPr lang="en-US" sz="2800" dirty="0" smtClean="0">
                <a:latin typeface="Georgia" pitchFamily="18" charset="0"/>
              </a:rPr>
              <a:t>Not taxed when withdrawn in retirement</a:t>
            </a:r>
          </a:p>
          <a:p>
            <a:pPr lvl="2"/>
            <a:r>
              <a:rPr lang="en-US" sz="2200" dirty="0" smtClean="0">
                <a:latin typeface="Georgia" pitchFamily="18" charset="0"/>
              </a:rPr>
              <a:t>Protects you from unpredictable tax increases in the future	</a:t>
            </a:r>
            <a:endParaRPr lang="en-US" sz="1700" dirty="0" smtClean="0">
              <a:latin typeface="Georgia" pitchFamily="18" charset="0"/>
            </a:endParaRPr>
          </a:p>
          <a:p>
            <a:pPr lvl="2"/>
            <a:endParaRPr lang="en-US" sz="2200" dirty="0" smtClean="0">
              <a:latin typeface="Georgia" pitchFamily="18" charset="0"/>
            </a:endParaRPr>
          </a:p>
        </p:txBody>
      </p:sp>
      <p:sp>
        <p:nvSpPr>
          <p:cNvPr id="11" name="Text Placeholder 10"/>
          <p:cNvSpPr>
            <a:spLocks noGrp="1"/>
          </p:cNvSpPr>
          <p:nvPr>
            <p:ph type="body" sz="quarter" idx="1"/>
          </p:nvPr>
        </p:nvSpPr>
        <p:spPr>
          <a:xfrm>
            <a:off x="609600" y="1752600"/>
            <a:ext cx="7772400" cy="640080"/>
          </a:xfrm>
        </p:spPr>
        <p:txBody>
          <a:bodyPr>
            <a:normAutofit/>
          </a:bodyPr>
          <a:lstStyle/>
          <a:p>
            <a:r>
              <a:rPr lang="en-US" sz="3200" b="0" dirty="0" smtClean="0">
                <a:latin typeface="Franklin Gothic Medium" pitchFamily="34" charset="0"/>
              </a:rPr>
              <a:t>Roth</a:t>
            </a:r>
            <a:r>
              <a:rPr lang="en-US" sz="3200" dirty="0" smtClean="0">
                <a:latin typeface="Franklin Gothic Medium" pitchFamily="34" charset="0"/>
              </a:rPr>
              <a:t> </a:t>
            </a:r>
            <a:r>
              <a:rPr lang="en-US" sz="3200" b="0" dirty="0" smtClean="0">
                <a:latin typeface="Franklin Gothic Medium" pitchFamily="34" charset="0"/>
              </a:rPr>
              <a:t>IRA</a:t>
            </a:r>
            <a:endParaRPr lang="en-US" sz="3200" b="0" dirty="0">
              <a:latin typeface="Franklin Gothic Medium"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Mitigate Marriage Risk</a:t>
            </a:r>
            <a:endParaRPr lang="en-US" dirty="0"/>
          </a:p>
        </p:txBody>
      </p:sp>
      <p:sp>
        <p:nvSpPr>
          <p:cNvPr id="3" name="Content Placeholder 2"/>
          <p:cNvSpPr>
            <a:spLocks noGrp="1"/>
          </p:cNvSpPr>
          <p:nvPr>
            <p:ph sz="quarter" idx="2"/>
          </p:nvPr>
        </p:nvSpPr>
        <p:spPr>
          <a:xfrm>
            <a:off x="609600" y="2514600"/>
            <a:ext cx="8001000" cy="3581400"/>
          </a:xfrm>
        </p:spPr>
        <p:txBody>
          <a:bodyPr/>
          <a:lstStyle/>
          <a:p>
            <a:r>
              <a:rPr lang="en-US" sz="3200" dirty="0" smtClean="0">
                <a:latin typeface="Georgia" pitchFamily="18" charset="0"/>
              </a:rPr>
              <a:t>Insurance</a:t>
            </a:r>
          </a:p>
          <a:p>
            <a:pPr lvl="2"/>
            <a:r>
              <a:rPr lang="en-US" dirty="0" smtClean="0">
                <a:latin typeface="Georgia" pitchFamily="18" charset="0"/>
              </a:rPr>
              <a:t>Some employers offer disability insurance</a:t>
            </a:r>
          </a:p>
          <a:p>
            <a:pPr lvl="2"/>
            <a:r>
              <a:rPr lang="en-US" dirty="0" smtClean="0">
                <a:latin typeface="Georgia" pitchFamily="18" charset="0"/>
              </a:rPr>
              <a:t>Workers Compensation</a:t>
            </a:r>
          </a:p>
          <a:p>
            <a:pPr lvl="2"/>
            <a:r>
              <a:rPr lang="en-US" dirty="0" smtClean="0">
                <a:latin typeface="Georgia" pitchFamily="18" charset="0"/>
              </a:rPr>
              <a:t>Life Insurance</a:t>
            </a:r>
          </a:p>
          <a:p>
            <a:r>
              <a:rPr lang="en-US" sz="3200" dirty="0" smtClean="0">
                <a:latin typeface="Georgia" pitchFamily="18" charset="0"/>
              </a:rPr>
              <a:t>Credit Checks</a:t>
            </a:r>
          </a:p>
          <a:p>
            <a:pPr lvl="2"/>
            <a:r>
              <a:rPr lang="en-US" dirty="0" smtClean="0">
                <a:latin typeface="Georgia" pitchFamily="18" charset="0"/>
              </a:rPr>
              <a:t>Know your spouse’s credit history and debt accumulation</a:t>
            </a:r>
          </a:p>
          <a:p>
            <a:endParaRPr lang="en-US" sz="3200" dirty="0" smtClean="0">
              <a:latin typeface="Georgia" pitchFamily="18" charset="0"/>
            </a:endParaRPr>
          </a:p>
        </p:txBody>
      </p:sp>
      <p:sp>
        <p:nvSpPr>
          <p:cNvPr id="5" name="Text Placeholder 4"/>
          <p:cNvSpPr>
            <a:spLocks noGrp="1"/>
          </p:cNvSpPr>
          <p:nvPr>
            <p:ph type="body" sz="quarter" idx="1"/>
          </p:nvPr>
        </p:nvSpPr>
        <p:spPr>
          <a:xfrm>
            <a:off x="609600" y="1752600"/>
            <a:ext cx="8001000" cy="640080"/>
          </a:xfrm>
        </p:spPr>
        <p:txBody>
          <a:bodyPr>
            <a:normAutofit/>
          </a:bodyPr>
          <a:lstStyle/>
          <a:p>
            <a:r>
              <a:rPr lang="en-US" sz="3200" b="0" dirty="0" smtClean="0">
                <a:latin typeface="Franklin Gothic Medium" pitchFamily="34" charset="0"/>
              </a:rPr>
              <a:t>Responsible Financing</a:t>
            </a:r>
            <a:endParaRPr lang="en-US" sz="3200" b="0" dirty="0">
              <a:latin typeface="Franklin Gothic Medium"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869950"/>
          </a:xfrm>
        </p:spPr>
        <p:txBody>
          <a:bodyPr/>
          <a:lstStyle/>
          <a:p>
            <a:r>
              <a:rPr lang="en-US" dirty="0" smtClean="0">
                <a:latin typeface="Franklin Gothic Medium" pitchFamily="34" charset="0"/>
              </a:rPr>
              <a:t>Mitigate Marriage Risk</a:t>
            </a:r>
            <a:endParaRPr lang="en-US" dirty="0"/>
          </a:p>
        </p:txBody>
      </p:sp>
      <p:sp>
        <p:nvSpPr>
          <p:cNvPr id="3" name="Content Placeholder 2"/>
          <p:cNvSpPr>
            <a:spLocks noGrp="1"/>
          </p:cNvSpPr>
          <p:nvPr>
            <p:ph sz="quarter" idx="2"/>
          </p:nvPr>
        </p:nvSpPr>
        <p:spPr>
          <a:xfrm>
            <a:off x="609600" y="2590800"/>
            <a:ext cx="3886200" cy="3581400"/>
          </a:xfrm>
        </p:spPr>
        <p:txBody>
          <a:bodyPr>
            <a:normAutofit lnSpcReduction="10000"/>
          </a:bodyPr>
          <a:lstStyle/>
          <a:p>
            <a:r>
              <a:rPr lang="en-US" sz="2800" dirty="0" smtClean="0">
                <a:latin typeface="Georgia" pitchFamily="18" charset="0"/>
              </a:rPr>
              <a:t>Children reduce total household wealth by 3% per child</a:t>
            </a:r>
          </a:p>
          <a:p>
            <a:r>
              <a:rPr lang="en-US" sz="2800" dirty="0" smtClean="0">
                <a:latin typeface="Georgia" pitchFamily="18" charset="0"/>
              </a:rPr>
              <a:t>May reduce household to one income</a:t>
            </a:r>
          </a:p>
          <a:p>
            <a:r>
              <a:rPr lang="en-US" sz="2800" dirty="0" smtClean="0">
                <a:latin typeface="Georgia" pitchFamily="18" charset="0"/>
              </a:rPr>
              <a:t>Delay retirement savings</a:t>
            </a:r>
            <a:endParaRPr lang="en-US" sz="2800" dirty="0">
              <a:latin typeface="Georgia" pitchFamily="18" charset="0"/>
            </a:endParaRPr>
          </a:p>
        </p:txBody>
      </p:sp>
      <p:sp>
        <p:nvSpPr>
          <p:cNvPr id="4" name="Content Placeholder 3"/>
          <p:cNvSpPr>
            <a:spLocks noGrp="1"/>
          </p:cNvSpPr>
          <p:nvPr>
            <p:ph sz="quarter" idx="4"/>
          </p:nvPr>
        </p:nvSpPr>
        <p:spPr>
          <a:xfrm>
            <a:off x="4800600" y="2514600"/>
            <a:ext cx="3886200" cy="3581400"/>
          </a:xfrm>
        </p:spPr>
        <p:txBody>
          <a:bodyPr>
            <a:normAutofit/>
          </a:bodyPr>
          <a:lstStyle/>
          <a:p>
            <a:r>
              <a:rPr lang="en-US" sz="2800" dirty="0" smtClean="0">
                <a:latin typeface="Georgia" pitchFamily="18" charset="0"/>
              </a:rPr>
              <a:t>Save early for all your children</a:t>
            </a:r>
          </a:p>
          <a:p>
            <a:r>
              <a:rPr lang="en-US" sz="2800" dirty="0" smtClean="0">
                <a:latin typeface="Georgia" pitchFamily="18" charset="0"/>
              </a:rPr>
              <a:t>Be aware of the expenses and the timeline on which they occur </a:t>
            </a:r>
          </a:p>
        </p:txBody>
      </p:sp>
      <p:sp>
        <p:nvSpPr>
          <p:cNvPr id="6" name="Text Placeholder 5"/>
          <p:cNvSpPr>
            <a:spLocks noGrp="1"/>
          </p:cNvSpPr>
          <p:nvPr>
            <p:ph type="body" sz="quarter" idx="1"/>
          </p:nvPr>
        </p:nvSpPr>
        <p:spPr/>
        <p:txBody>
          <a:bodyPr>
            <a:normAutofit/>
          </a:bodyPr>
          <a:lstStyle/>
          <a:p>
            <a:r>
              <a:rPr lang="en-US" sz="3200" b="0" dirty="0" smtClean="0">
                <a:latin typeface="Franklin Gothic Medium" pitchFamily="34" charset="0"/>
              </a:rPr>
              <a:t>Risks of Children</a:t>
            </a:r>
            <a:endParaRPr lang="en-US" sz="3200" b="0" dirty="0">
              <a:latin typeface="Franklin Gothic Medium" pitchFamily="34" charset="0"/>
            </a:endParaRPr>
          </a:p>
        </p:txBody>
      </p:sp>
      <p:sp>
        <p:nvSpPr>
          <p:cNvPr id="7" name="Text Placeholder 6"/>
          <p:cNvSpPr>
            <a:spLocks noGrp="1"/>
          </p:cNvSpPr>
          <p:nvPr>
            <p:ph type="body" sz="quarter" idx="3"/>
          </p:nvPr>
        </p:nvSpPr>
        <p:spPr/>
        <p:txBody>
          <a:bodyPr>
            <a:normAutofit/>
          </a:bodyPr>
          <a:lstStyle/>
          <a:p>
            <a:r>
              <a:rPr lang="en-US" sz="3200" b="0" dirty="0" smtClean="0">
                <a:latin typeface="Franklin Gothic Medium" pitchFamily="34" charset="0"/>
              </a:rPr>
              <a:t>Mitigate the Risks</a:t>
            </a:r>
            <a:endParaRPr lang="en-US" sz="3200" b="0" dirty="0">
              <a:latin typeface="Franklin Gothic Medium"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823</TotalTime>
  <Words>2610</Words>
  <Application>Microsoft Office PowerPoint</Application>
  <PresentationFormat>On-screen Show (4:3)</PresentationFormat>
  <Paragraphs>205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Topic 8: Risks you face when entering the workforce</vt:lpstr>
      <vt:lpstr>Reasons to Start </vt:lpstr>
      <vt:lpstr>Common Mistakes</vt:lpstr>
      <vt:lpstr> Entering the Workforce</vt:lpstr>
      <vt:lpstr>Why Marriage?</vt:lpstr>
      <vt:lpstr>Risks of Marriage</vt:lpstr>
      <vt:lpstr>Mitigate Marriage Risk</vt:lpstr>
      <vt:lpstr>Mitigate Marriage Risk</vt:lpstr>
      <vt:lpstr>Mitigate Marriage Risk</vt:lpstr>
      <vt:lpstr>Mitigate Marriage Risk</vt:lpstr>
      <vt:lpstr>Why Investor Education?</vt:lpstr>
      <vt:lpstr>Investor Education Risks</vt:lpstr>
      <vt:lpstr>Mitigate Investor Education Risks</vt:lpstr>
      <vt:lpstr>Mitigate Investor Education Risks</vt:lpstr>
      <vt:lpstr>Why Buyouts and Mergers?</vt:lpstr>
      <vt:lpstr>Buyouts and Mergers</vt:lpstr>
      <vt:lpstr>Buyouts and Mergers</vt:lpstr>
      <vt:lpstr>Buyouts and Mergers</vt:lpstr>
      <vt:lpstr>Our Advice To You</vt:lpstr>
    </vt:vector>
  </TitlesOfParts>
  <Company>Office of Information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Ohio State University</dc:creator>
  <cp:lastModifiedBy>The Ohio State University</cp:lastModifiedBy>
  <cp:revision>94</cp:revision>
  <dcterms:created xsi:type="dcterms:W3CDTF">2011-04-05T22:11:46Z</dcterms:created>
  <dcterms:modified xsi:type="dcterms:W3CDTF">2011-04-07T20:55:25Z</dcterms:modified>
</cp:coreProperties>
</file>