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7" r:id="rId2"/>
    <p:sldId id="258" r:id="rId3"/>
    <p:sldId id="414" r:id="rId4"/>
    <p:sldId id="415" r:id="rId5"/>
    <p:sldId id="416" r:id="rId6"/>
    <p:sldId id="346" r:id="rId7"/>
    <p:sldId id="417" r:id="rId8"/>
    <p:sldId id="418" r:id="rId9"/>
    <p:sldId id="423" r:id="rId10"/>
    <p:sldId id="264" r:id="rId11"/>
    <p:sldId id="268" r:id="rId12"/>
    <p:sldId id="261" r:id="rId13"/>
    <p:sldId id="280" r:id="rId14"/>
    <p:sldId id="305" r:id="rId15"/>
    <p:sldId id="419" r:id="rId16"/>
    <p:sldId id="420" r:id="rId17"/>
    <p:sldId id="421" r:id="rId18"/>
    <p:sldId id="424" r:id="rId19"/>
    <p:sldId id="422" r:id="rId20"/>
    <p:sldId id="281" r:id="rId21"/>
    <p:sldId id="276" r:id="rId22"/>
    <p:sldId id="277" r:id="rId23"/>
    <p:sldId id="328" r:id="rId24"/>
    <p:sldId id="425" r:id="rId25"/>
    <p:sldId id="426" r:id="rId26"/>
    <p:sldId id="430" r:id="rId27"/>
    <p:sldId id="427" r:id="rId28"/>
    <p:sldId id="431" r:id="rId29"/>
    <p:sldId id="432" r:id="rId30"/>
    <p:sldId id="435" r:id="rId31"/>
    <p:sldId id="433" r:id="rId32"/>
    <p:sldId id="434" r:id="rId33"/>
    <p:sldId id="436" r:id="rId34"/>
    <p:sldId id="428" r:id="rId35"/>
    <p:sldId id="437" r:id="rId36"/>
    <p:sldId id="438" r:id="rId37"/>
    <p:sldId id="439" r:id="rId38"/>
    <p:sldId id="440" r:id="rId39"/>
    <p:sldId id="441" r:id="rId40"/>
    <p:sldId id="429" r:id="rId41"/>
    <p:sldId id="343" r:id="rId42"/>
    <p:sldId id="442" r:id="rId43"/>
    <p:sldId id="490" r:id="rId44"/>
    <p:sldId id="444" r:id="rId45"/>
    <p:sldId id="443" r:id="rId46"/>
    <p:sldId id="34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327"/>
  </p:normalViewPr>
  <p:slideViewPr>
    <p:cSldViewPr snapToGrid="0">
      <p:cViewPr varScale="1">
        <p:scale>
          <a:sx n="104" d="100"/>
          <a:sy n="104" d="100"/>
        </p:scale>
        <p:origin x="232" y="1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A4B8B-C1CB-0142-A856-3E2FA064BE09}"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B624B-FB18-E840-863E-235D7315D3B6}" type="slidenum">
              <a:rPr lang="en-US" smtClean="0"/>
              <a:t>‹#›</a:t>
            </a:fld>
            <a:endParaRPr lang="en-US"/>
          </a:p>
        </p:txBody>
      </p:sp>
    </p:spTree>
    <p:extLst>
      <p:ext uri="{BB962C8B-B14F-4D97-AF65-F5344CB8AC3E}">
        <p14:creationId xmlns:p14="http://schemas.microsoft.com/office/powerpoint/2010/main" val="343510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talk a bit about a</a:t>
            </a:r>
            <a:r>
              <a:rPr lang="en-US" baseline="0" dirty="0"/>
              <a:t> general area that I’m interested in, called directed algebraic topology.  While it’s a relatively recent variant of algebraic topology, it’s motivation is close to the roots of the subject in understanding complex systems.  For example, Poincare was interested in classifying qualitative behavior in a dynamical system by computing topological invariants on state spaces.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a:t>
            </a:fld>
            <a:endParaRPr lang="en-US"/>
          </a:p>
        </p:txBody>
      </p:sp>
    </p:spTree>
    <p:extLst>
      <p:ext uri="{BB962C8B-B14F-4D97-AF65-F5344CB8AC3E}">
        <p14:creationId xmlns:p14="http://schemas.microsoft.com/office/powerpoint/2010/main" val="1690422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being modern</a:t>
            </a:r>
            <a:r>
              <a:rPr lang="en-US" baseline="0" dirty="0"/>
              <a:t> times, our motivating example will be a system of concurrently executing computational processes accessing some shared resources, like memory.  Without a global clock synchronizing our local processes,  our individual processes can race each other at various relative speeds.  Depending on the relative speeds of our individual processes, we can arrive at very different results.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10</a:t>
            </a:fld>
            <a:endParaRPr lang="en-US"/>
          </a:p>
        </p:txBody>
      </p:sp>
    </p:spTree>
    <p:extLst>
      <p:ext uri="{BB962C8B-B14F-4D97-AF65-F5344CB8AC3E}">
        <p14:creationId xmlns:p14="http://schemas.microsoft.com/office/powerpoint/2010/main" val="123947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visualize</a:t>
            </a:r>
            <a:r>
              <a:rPr lang="en-US" baseline="0" dirty="0"/>
              <a:t> these different possible executions that our global system can take as paths on a state space.  But these aren’t just any paths.  These are paths on the state space that are monotone in each coordinate – after all, we can’t go backwards in time.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11</a:t>
            </a:fld>
            <a:endParaRPr lang="en-US"/>
          </a:p>
        </p:txBody>
      </p:sp>
    </p:spTree>
    <p:extLst>
      <p:ext uri="{BB962C8B-B14F-4D97-AF65-F5344CB8AC3E}">
        <p14:creationId xmlns:p14="http://schemas.microsoft.com/office/powerpoint/2010/main" val="1401627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go back to our original state space, we notice that slight perturbations of a directed space correspond to executions of a system that are essentially the same.  In the above example, we can formalize those perturbations as directed homotopies, homotopies through </a:t>
            </a:r>
            <a:r>
              <a:rPr lang="en-US" baseline="0" dirty="0" err="1"/>
              <a:t>dimaps</a:t>
            </a:r>
            <a:r>
              <a:rPr lang="en-US" baseline="0" dirty="0"/>
              <a:t>.</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12</a:t>
            </a:fld>
            <a:endParaRPr lang="en-US"/>
          </a:p>
        </p:txBody>
      </p:sp>
    </p:spTree>
    <p:extLst>
      <p:ext uri="{BB962C8B-B14F-4D97-AF65-F5344CB8AC3E}">
        <p14:creationId xmlns:p14="http://schemas.microsoft.com/office/powerpoint/2010/main" val="2721816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b</a:t>
            </a:r>
            <a:r>
              <a:rPr lang="en-US" dirty="0"/>
              <a:t> adding more processes,</a:t>
            </a:r>
            <a:r>
              <a:rPr lang="en-US" baseline="0" dirty="0"/>
              <a:t> we increase the dimensions of our state spaces –to the point where systems of interest in the real world, whether natural or engineered, often have really high dimensions.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13</a:t>
            </a:fld>
            <a:endParaRPr lang="en-US"/>
          </a:p>
        </p:txBody>
      </p:sp>
    </p:spTree>
    <p:extLst>
      <p:ext uri="{BB962C8B-B14F-4D97-AF65-F5344CB8AC3E}">
        <p14:creationId xmlns:p14="http://schemas.microsoft.com/office/powerpoint/2010/main" val="1426131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14</a:t>
            </a:fld>
            <a:endParaRPr lang="en-US"/>
          </a:p>
        </p:txBody>
      </p:sp>
    </p:spTree>
    <p:extLst>
      <p:ext uri="{BB962C8B-B14F-4D97-AF65-F5344CB8AC3E}">
        <p14:creationId xmlns:p14="http://schemas.microsoft.com/office/powerpoint/2010/main" val="85297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15</a:t>
            </a:fld>
            <a:endParaRPr lang="en-US"/>
          </a:p>
        </p:txBody>
      </p:sp>
    </p:spTree>
    <p:extLst>
      <p:ext uri="{BB962C8B-B14F-4D97-AF65-F5344CB8AC3E}">
        <p14:creationId xmlns:p14="http://schemas.microsoft.com/office/powerpoint/2010/main" val="27239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16</a:t>
            </a:fld>
            <a:endParaRPr lang="en-US"/>
          </a:p>
        </p:txBody>
      </p:sp>
    </p:spTree>
    <p:extLst>
      <p:ext uri="{BB962C8B-B14F-4D97-AF65-F5344CB8AC3E}">
        <p14:creationId xmlns:p14="http://schemas.microsoft.com/office/powerpoint/2010/main" val="356685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17</a:t>
            </a:fld>
            <a:endParaRPr lang="en-US"/>
          </a:p>
        </p:txBody>
      </p:sp>
    </p:spTree>
    <p:extLst>
      <p:ext uri="{BB962C8B-B14F-4D97-AF65-F5344CB8AC3E}">
        <p14:creationId xmlns:p14="http://schemas.microsoft.com/office/powerpoint/2010/main" val="980365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18</a:t>
            </a:fld>
            <a:endParaRPr lang="en-US"/>
          </a:p>
        </p:txBody>
      </p:sp>
    </p:spTree>
    <p:extLst>
      <p:ext uri="{BB962C8B-B14F-4D97-AF65-F5344CB8AC3E}">
        <p14:creationId xmlns:p14="http://schemas.microsoft.com/office/powerpoint/2010/main" val="1527270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19</a:t>
            </a:fld>
            <a:endParaRPr lang="en-US"/>
          </a:p>
        </p:txBody>
      </p:sp>
    </p:spTree>
    <p:extLst>
      <p:ext uri="{BB962C8B-B14F-4D97-AF65-F5344CB8AC3E}">
        <p14:creationId xmlns:p14="http://schemas.microsoft.com/office/powerpoint/2010/main" val="32458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a:t>
            </a:fld>
            <a:endParaRPr lang="en-US"/>
          </a:p>
        </p:txBody>
      </p:sp>
    </p:spTree>
    <p:extLst>
      <p:ext uri="{BB962C8B-B14F-4D97-AF65-F5344CB8AC3E}">
        <p14:creationId xmlns:p14="http://schemas.microsoft.com/office/powerpoint/2010/main" val="3830054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a:t>
            </a:r>
            <a:r>
              <a:rPr lang="en-US" baseline="0" dirty="0"/>
              <a:t> we have </a:t>
            </a:r>
            <a:r>
              <a:rPr lang="en-US" baseline="0" dirty="0" err="1"/>
              <a:t>dihomotopies</a:t>
            </a:r>
            <a:r>
              <a:rPr lang="en-US" baseline="0" dirty="0"/>
              <a:t>, we get a notion of equivalence between directed spaces – a dihomotopy equivalence.  Dihomotopy equivalences preserve certain qualitative properties of a system.</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20</a:t>
            </a:fld>
            <a:endParaRPr lang="en-US"/>
          </a:p>
        </p:txBody>
      </p:sp>
    </p:spTree>
    <p:extLst>
      <p:ext uri="{BB962C8B-B14F-4D97-AF65-F5344CB8AC3E}">
        <p14:creationId xmlns:p14="http://schemas.microsoft.com/office/powerpoint/2010/main" val="405217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Dihomotopy equivalence is strikingly</a:t>
            </a:r>
            <a:r>
              <a:rPr lang="en-US" baseline="0" dirty="0"/>
              <a:t> different in nature than ordinary homotopy equivalence.  Illustrated is an example of two locally preordered spaces, homeomorphic as spaces, which are nonetheless not dihomotopy equivalent.</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21</a:t>
            </a:fld>
            <a:endParaRPr lang="en-US"/>
          </a:p>
        </p:txBody>
      </p:sp>
    </p:spTree>
    <p:extLst>
      <p:ext uri="{BB962C8B-B14F-4D97-AF65-F5344CB8AC3E}">
        <p14:creationId xmlns:p14="http://schemas.microsoft.com/office/powerpoint/2010/main" val="1553328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two spaces, contractible and also dicontractible.  In fact, we’re tempted to say that like in homotopy theory, the obstructions to contractibility are the holes in various dimensions, as measured by homotopy or homology groups…. But something weirder is going on in the directed setting.  We can attach cells without changing the contractibility of our space.  But we can change the </a:t>
            </a:r>
            <a:r>
              <a:rPr lang="en-US" baseline="0" dirty="0" err="1"/>
              <a:t>dicontractibility</a:t>
            </a:r>
            <a:r>
              <a:rPr lang="en-US" baseline="0" dirty="0"/>
              <a:t> of the space.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22</a:t>
            </a:fld>
            <a:endParaRPr lang="en-US"/>
          </a:p>
        </p:txBody>
      </p:sp>
    </p:spTree>
    <p:extLst>
      <p:ext uri="{BB962C8B-B14F-4D97-AF65-F5344CB8AC3E}">
        <p14:creationId xmlns:p14="http://schemas.microsoft.com/office/powerpoint/2010/main" val="3154115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23</a:t>
            </a:fld>
            <a:endParaRPr lang="en-US"/>
          </a:p>
        </p:txBody>
      </p:sp>
    </p:spTree>
    <p:extLst>
      <p:ext uri="{BB962C8B-B14F-4D97-AF65-F5344CB8AC3E}">
        <p14:creationId xmlns:p14="http://schemas.microsoft.com/office/powerpoint/2010/main" val="2819415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24</a:t>
            </a:fld>
            <a:endParaRPr lang="en-US"/>
          </a:p>
        </p:txBody>
      </p:sp>
    </p:spTree>
    <p:extLst>
      <p:ext uri="{BB962C8B-B14F-4D97-AF65-F5344CB8AC3E}">
        <p14:creationId xmlns:p14="http://schemas.microsoft.com/office/powerpoint/2010/main" val="8055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25</a:t>
            </a:fld>
            <a:endParaRPr lang="en-US"/>
          </a:p>
        </p:txBody>
      </p:sp>
    </p:spTree>
    <p:extLst>
      <p:ext uri="{BB962C8B-B14F-4D97-AF65-F5344CB8AC3E}">
        <p14:creationId xmlns:p14="http://schemas.microsoft.com/office/powerpoint/2010/main" val="4085042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26</a:t>
            </a:fld>
            <a:endParaRPr lang="en-US"/>
          </a:p>
        </p:txBody>
      </p:sp>
    </p:spTree>
    <p:extLst>
      <p:ext uri="{BB962C8B-B14F-4D97-AF65-F5344CB8AC3E}">
        <p14:creationId xmlns:p14="http://schemas.microsoft.com/office/powerpoint/2010/main" val="1638426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27</a:t>
            </a:fld>
            <a:endParaRPr lang="en-US"/>
          </a:p>
        </p:txBody>
      </p:sp>
    </p:spTree>
    <p:extLst>
      <p:ext uri="{BB962C8B-B14F-4D97-AF65-F5344CB8AC3E}">
        <p14:creationId xmlns:p14="http://schemas.microsoft.com/office/powerpoint/2010/main" val="347644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28</a:t>
            </a:fld>
            <a:endParaRPr lang="en-US"/>
          </a:p>
        </p:txBody>
      </p:sp>
    </p:spTree>
    <p:extLst>
      <p:ext uri="{BB962C8B-B14F-4D97-AF65-F5344CB8AC3E}">
        <p14:creationId xmlns:p14="http://schemas.microsoft.com/office/powerpoint/2010/main" val="565308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29</a:t>
            </a:fld>
            <a:endParaRPr lang="en-US"/>
          </a:p>
        </p:txBody>
      </p:sp>
    </p:spTree>
    <p:extLst>
      <p:ext uri="{BB962C8B-B14F-4D97-AF65-F5344CB8AC3E}">
        <p14:creationId xmlns:p14="http://schemas.microsoft.com/office/powerpoint/2010/main" val="97559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3</a:t>
            </a:fld>
            <a:endParaRPr lang="en-US"/>
          </a:p>
        </p:txBody>
      </p:sp>
    </p:spTree>
    <p:extLst>
      <p:ext uri="{BB962C8B-B14F-4D97-AF65-F5344CB8AC3E}">
        <p14:creationId xmlns:p14="http://schemas.microsoft.com/office/powerpoint/2010/main" val="164464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30</a:t>
            </a:fld>
            <a:endParaRPr lang="en-US"/>
          </a:p>
        </p:txBody>
      </p:sp>
    </p:spTree>
    <p:extLst>
      <p:ext uri="{BB962C8B-B14F-4D97-AF65-F5344CB8AC3E}">
        <p14:creationId xmlns:p14="http://schemas.microsoft.com/office/powerpoint/2010/main" val="3884658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31</a:t>
            </a:fld>
            <a:endParaRPr lang="en-US"/>
          </a:p>
        </p:txBody>
      </p:sp>
    </p:spTree>
    <p:extLst>
      <p:ext uri="{BB962C8B-B14F-4D97-AF65-F5344CB8AC3E}">
        <p14:creationId xmlns:p14="http://schemas.microsoft.com/office/powerpoint/2010/main" val="2952217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32</a:t>
            </a:fld>
            <a:endParaRPr lang="en-US"/>
          </a:p>
        </p:txBody>
      </p:sp>
    </p:spTree>
    <p:extLst>
      <p:ext uri="{BB962C8B-B14F-4D97-AF65-F5344CB8AC3E}">
        <p14:creationId xmlns:p14="http://schemas.microsoft.com/office/powerpoint/2010/main" val="2621447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33</a:t>
            </a:fld>
            <a:endParaRPr lang="en-US"/>
          </a:p>
        </p:txBody>
      </p:sp>
    </p:spTree>
    <p:extLst>
      <p:ext uri="{BB962C8B-B14F-4D97-AF65-F5344CB8AC3E}">
        <p14:creationId xmlns:p14="http://schemas.microsoft.com/office/powerpoint/2010/main" val="1194523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34</a:t>
            </a:fld>
            <a:endParaRPr lang="en-US"/>
          </a:p>
        </p:txBody>
      </p:sp>
    </p:spTree>
    <p:extLst>
      <p:ext uri="{BB962C8B-B14F-4D97-AF65-F5344CB8AC3E}">
        <p14:creationId xmlns:p14="http://schemas.microsoft.com/office/powerpoint/2010/main" val="1240301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35</a:t>
            </a:fld>
            <a:endParaRPr lang="en-US"/>
          </a:p>
        </p:txBody>
      </p:sp>
    </p:spTree>
    <p:extLst>
      <p:ext uri="{BB962C8B-B14F-4D97-AF65-F5344CB8AC3E}">
        <p14:creationId xmlns:p14="http://schemas.microsoft.com/office/powerpoint/2010/main" val="2244418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36</a:t>
            </a:fld>
            <a:endParaRPr lang="en-US"/>
          </a:p>
        </p:txBody>
      </p:sp>
    </p:spTree>
    <p:extLst>
      <p:ext uri="{BB962C8B-B14F-4D97-AF65-F5344CB8AC3E}">
        <p14:creationId xmlns:p14="http://schemas.microsoft.com/office/powerpoint/2010/main" val="2700212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37</a:t>
            </a:fld>
            <a:endParaRPr lang="en-US"/>
          </a:p>
        </p:txBody>
      </p:sp>
    </p:spTree>
    <p:extLst>
      <p:ext uri="{BB962C8B-B14F-4D97-AF65-F5344CB8AC3E}">
        <p14:creationId xmlns:p14="http://schemas.microsoft.com/office/powerpoint/2010/main" val="661513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38</a:t>
            </a:fld>
            <a:endParaRPr lang="en-US"/>
          </a:p>
        </p:txBody>
      </p:sp>
    </p:spTree>
    <p:extLst>
      <p:ext uri="{BB962C8B-B14F-4D97-AF65-F5344CB8AC3E}">
        <p14:creationId xmlns:p14="http://schemas.microsoft.com/office/powerpoint/2010/main" val="1246552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39</a:t>
            </a:fld>
            <a:endParaRPr lang="en-US"/>
          </a:p>
        </p:txBody>
      </p:sp>
    </p:spTree>
    <p:extLst>
      <p:ext uri="{BB962C8B-B14F-4D97-AF65-F5344CB8AC3E}">
        <p14:creationId xmlns:p14="http://schemas.microsoft.com/office/powerpoint/2010/main" val="2106389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4</a:t>
            </a:fld>
            <a:endParaRPr lang="en-US"/>
          </a:p>
        </p:txBody>
      </p:sp>
    </p:spTree>
    <p:extLst>
      <p:ext uri="{BB962C8B-B14F-4D97-AF65-F5344CB8AC3E}">
        <p14:creationId xmlns:p14="http://schemas.microsoft.com/office/powerpoint/2010/main" val="2516211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40</a:t>
            </a:fld>
            <a:endParaRPr lang="en-US"/>
          </a:p>
        </p:txBody>
      </p:sp>
    </p:spTree>
    <p:extLst>
      <p:ext uri="{BB962C8B-B14F-4D97-AF65-F5344CB8AC3E}">
        <p14:creationId xmlns:p14="http://schemas.microsoft.com/office/powerpoint/2010/main" val="2484766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year Curtis</a:t>
            </a:r>
            <a:r>
              <a:rPr lang="en-US" baseline="0" dirty="0"/>
              <a:t> proved this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41</a:t>
            </a:fld>
            <a:endParaRPr lang="en-US"/>
          </a:p>
        </p:txBody>
      </p:sp>
    </p:spTree>
    <p:extLst>
      <p:ext uri="{BB962C8B-B14F-4D97-AF65-F5344CB8AC3E}">
        <p14:creationId xmlns:p14="http://schemas.microsoft.com/office/powerpoint/2010/main" val="1576162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42</a:t>
            </a:fld>
            <a:endParaRPr lang="en-US"/>
          </a:p>
        </p:txBody>
      </p:sp>
    </p:spTree>
    <p:extLst>
      <p:ext uri="{BB962C8B-B14F-4D97-AF65-F5344CB8AC3E}">
        <p14:creationId xmlns:p14="http://schemas.microsoft.com/office/powerpoint/2010/main" val="3885889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43</a:t>
            </a:fld>
            <a:endParaRPr lang="en-US"/>
          </a:p>
        </p:txBody>
      </p:sp>
    </p:spTree>
    <p:extLst>
      <p:ext uri="{BB962C8B-B14F-4D97-AF65-F5344CB8AC3E}">
        <p14:creationId xmlns:p14="http://schemas.microsoft.com/office/powerpoint/2010/main" val="39097172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44</a:t>
            </a:fld>
            <a:endParaRPr lang="en-US"/>
          </a:p>
        </p:txBody>
      </p:sp>
    </p:spTree>
    <p:extLst>
      <p:ext uri="{BB962C8B-B14F-4D97-AF65-F5344CB8AC3E}">
        <p14:creationId xmlns:p14="http://schemas.microsoft.com/office/powerpoint/2010/main" val="2998638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part</a:t>
            </a:r>
            <a:r>
              <a:rPr lang="en-US" baseline="0" dirty="0"/>
              <a:t> of first steps towards understanding algebraic and topological obstructions to strong dualities in optimization.  </a:t>
            </a:r>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45</a:t>
            </a:fld>
            <a:endParaRPr lang="en-US"/>
          </a:p>
        </p:txBody>
      </p:sp>
    </p:spTree>
    <p:extLst>
      <p:ext uri="{BB962C8B-B14F-4D97-AF65-F5344CB8AC3E}">
        <p14:creationId xmlns:p14="http://schemas.microsoft.com/office/powerpoint/2010/main" val="164464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year Curtis</a:t>
            </a:r>
            <a:r>
              <a:rPr lang="en-US" baseline="0" dirty="0"/>
              <a:t> proved this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46</a:t>
            </a:fld>
            <a:endParaRPr lang="en-US"/>
          </a:p>
        </p:txBody>
      </p:sp>
    </p:spTree>
    <p:extLst>
      <p:ext uri="{BB962C8B-B14F-4D97-AF65-F5344CB8AC3E}">
        <p14:creationId xmlns:p14="http://schemas.microsoft.com/office/powerpoint/2010/main" val="391271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5</a:t>
            </a:fld>
            <a:endParaRPr lang="en-US"/>
          </a:p>
        </p:txBody>
      </p:sp>
    </p:spTree>
    <p:extLst>
      <p:ext uri="{BB962C8B-B14F-4D97-AF65-F5344CB8AC3E}">
        <p14:creationId xmlns:p14="http://schemas.microsoft.com/office/powerpoint/2010/main" val="308013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homotopy extension property</a:t>
            </a:r>
            <a:r>
              <a:rPr lang="en-US" baseline="0" dirty="0"/>
              <a:t> holds for more general subspaces.  In this example, our subspace consists of two pieces.  This example is notable because ….</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6</a:t>
            </a:fld>
            <a:endParaRPr lang="en-US"/>
          </a:p>
        </p:txBody>
      </p:sp>
    </p:spTree>
    <p:extLst>
      <p:ext uri="{BB962C8B-B14F-4D97-AF65-F5344CB8AC3E}">
        <p14:creationId xmlns:p14="http://schemas.microsoft.com/office/powerpoint/2010/main" val="3141955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7</a:t>
            </a:fld>
            <a:endParaRPr lang="en-US"/>
          </a:p>
        </p:txBody>
      </p:sp>
    </p:spTree>
    <p:extLst>
      <p:ext uri="{BB962C8B-B14F-4D97-AF65-F5344CB8AC3E}">
        <p14:creationId xmlns:p14="http://schemas.microsoft.com/office/powerpoint/2010/main" val="385182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a:t>
            </a:r>
            <a:r>
              <a:rPr lang="en-US" baseline="0" dirty="0"/>
              <a:t> variants of algebraic topology (think </a:t>
            </a:r>
            <a:r>
              <a:rPr lang="en-US" baseline="0" dirty="0" err="1"/>
              <a:t>equivariant</a:t>
            </a:r>
            <a:r>
              <a:rPr lang="en-US" baseline="0" dirty="0"/>
              <a:t> or </a:t>
            </a:r>
            <a:r>
              <a:rPr lang="en-US" baseline="0" dirty="0" err="1"/>
              <a:t>parametrized</a:t>
            </a:r>
            <a:r>
              <a:rPr lang="en-US" baseline="0" dirty="0"/>
              <a:t>), directed algebraic topology is the classification of spaces with some extra structure found in any state space.  We’ll begin by motivating that structure in understanding real-world complex systems.</a:t>
            </a:r>
            <a:endParaRPr lang="en-US" dirty="0"/>
          </a:p>
        </p:txBody>
      </p:sp>
      <p:sp>
        <p:nvSpPr>
          <p:cNvPr id="4" name="Slide Number Placeholder 3"/>
          <p:cNvSpPr>
            <a:spLocks noGrp="1"/>
          </p:cNvSpPr>
          <p:nvPr>
            <p:ph type="sldNum" sz="quarter" idx="10"/>
          </p:nvPr>
        </p:nvSpPr>
        <p:spPr/>
        <p:txBody>
          <a:bodyPr/>
          <a:lstStyle/>
          <a:p>
            <a:fld id="{F7A0C8B4-05E5-2A4C-B94B-AC3559F8C560}" type="slidenum">
              <a:rPr lang="en-US" smtClean="0"/>
              <a:t>8</a:t>
            </a:fld>
            <a:endParaRPr lang="en-US"/>
          </a:p>
        </p:txBody>
      </p:sp>
    </p:spTree>
    <p:extLst>
      <p:ext uri="{BB962C8B-B14F-4D97-AF65-F5344CB8AC3E}">
        <p14:creationId xmlns:p14="http://schemas.microsoft.com/office/powerpoint/2010/main" val="242451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C3CF4-13D6-1745-9402-5C547229AC9F}" type="slidenum">
              <a:rPr lang="en-US" smtClean="0"/>
              <a:t>9</a:t>
            </a:fld>
            <a:endParaRPr lang="en-US"/>
          </a:p>
        </p:txBody>
      </p:sp>
    </p:spTree>
    <p:extLst>
      <p:ext uri="{BB962C8B-B14F-4D97-AF65-F5344CB8AC3E}">
        <p14:creationId xmlns:p14="http://schemas.microsoft.com/office/powerpoint/2010/main" val="326590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5A7C-2EC0-9AD2-A8ED-B05F69B6DA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CE22CE-2319-21A2-8EF1-8FE59728B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A978C-2DBE-E866-60B3-F31E3784704A}"/>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85EDC62D-D041-18A1-4171-162D9B1FA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0625B-4DFD-451E-5C10-74CDD8000C93}"/>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149595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8E16-C34B-56E5-1883-23D725409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A511BF-9343-D96A-C4FE-EE4579A27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DDA77-EE87-9ED7-A248-E408E8918C80}"/>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6DA1C130-A0A3-7992-2112-A7E2AB556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AFE47-2745-D53F-7FDE-1A9183E892BA}"/>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333518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953F2-7128-CB0F-B1C2-97EB92BA2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69605C-884B-EEED-2BF2-72696C7C02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C3F1B6-C97E-8BFD-53EF-8F5D4F24C6D2}"/>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C252E2E1-31F5-B25A-67E4-F1AF8787B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4039-204D-C315-4FB6-9C99E9767BF5}"/>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81845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9EA5-A512-8A1D-81CF-D89099571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5926F-896D-A179-FAD6-F940BDFCB2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EE971-D723-52C4-6AD2-45C4887C6BFF}"/>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7D9E8A87-4276-4E85-C050-2345B4AC0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571E2-DACE-44AD-4AAF-E07D89BE7807}"/>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61946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77FC-76FC-B861-6907-6F9B904AD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DC7EC-130D-E690-DA59-76C0E6F3BE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A8E965-37BC-99EA-6F20-91B36606EF7B}"/>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78E604BB-3A96-9292-00CB-5EC66B2BD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7EFD0-E1FA-F7B0-E1CE-2BAB1541BE0D}"/>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267464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DA7B-A176-42A4-9C3B-3958055F3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07B04-C612-D1F6-B026-110AF4A879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A74D5-F0B3-622E-3678-A6CA85F5E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C8F251-DD85-008B-FC20-A688E24CB8F1}"/>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6" name="Footer Placeholder 5">
            <a:extLst>
              <a:ext uri="{FF2B5EF4-FFF2-40B4-BE49-F238E27FC236}">
                <a16:creationId xmlns:a16="http://schemas.microsoft.com/office/drawing/2014/main" id="{BE8B62F1-033C-F52D-3B10-EF82378C2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8021E-DD48-BC16-016C-54D9D7EF4022}"/>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162652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B54F-E0A5-B074-E222-1241AAFC08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E31053-8028-BD08-C69D-463875657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BE916D-92CD-4827-5F78-9C71799CC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8395-8F09-19F2-6F8A-5D25837F3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D6F08-F0F0-094A-386E-75F13D509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EFC01D-9FFD-8B60-48FC-76102DB27A13}"/>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8" name="Footer Placeholder 7">
            <a:extLst>
              <a:ext uri="{FF2B5EF4-FFF2-40B4-BE49-F238E27FC236}">
                <a16:creationId xmlns:a16="http://schemas.microsoft.com/office/drawing/2014/main" id="{83A8BE38-4EFC-BA6F-BE8F-CBF2984B0B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EB9B4A-EE2C-55E7-6AF1-BB8578DE55AF}"/>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245883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F730-87C1-7245-465E-58397F13C1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BC63C0-E604-E74F-3419-D1DAD0ECA19F}"/>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4" name="Footer Placeholder 3">
            <a:extLst>
              <a:ext uri="{FF2B5EF4-FFF2-40B4-BE49-F238E27FC236}">
                <a16:creationId xmlns:a16="http://schemas.microsoft.com/office/drawing/2014/main" id="{DA7C5F75-8CA8-BBEF-CB29-A4AF8FD5AA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EA553-72A4-67AF-8641-51CB3B680337}"/>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60693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C84D7-5F2A-6DB2-D5F4-202E5146905D}"/>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3" name="Footer Placeholder 2">
            <a:extLst>
              <a:ext uri="{FF2B5EF4-FFF2-40B4-BE49-F238E27FC236}">
                <a16:creationId xmlns:a16="http://schemas.microsoft.com/office/drawing/2014/main" id="{4E9B86B5-14B1-0082-57F1-F4CC0E6B3A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0BDF4C-CC9F-0853-FBF3-986201E92688}"/>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621166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AAE7-4689-3D78-F7A7-24DE80D8D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2B6532-557A-B431-CC93-F181C137B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BBC79-7E8E-F620-D3B2-8DFF7C7548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E7DEE-A7FE-B85B-BCC2-8AA88725B328}"/>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6" name="Footer Placeholder 5">
            <a:extLst>
              <a:ext uri="{FF2B5EF4-FFF2-40B4-BE49-F238E27FC236}">
                <a16:creationId xmlns:a16="http://schemas.microsoft.com/office/drawing/2014/main" id="{806DC4A4-7D0A-FB6B-B00A-A9450BDA7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F782B-9D09-C995-40B6-CCF574A7ACD7}"/>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347368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6523-B801-2596-BC55-514D7394F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F781F-3CF1-54B4-273A-4E63450E32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6FA82-92CA-E6C8-6A2D-5F5C97BDB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57297-D376-3751-577E-293D8F190021}"/>
              </a:ext>
            </a:extLst>
          </p:cNvPr>
          <p:cNvSpPr>
            <a:spLocks noGrp="1"/>
          </p:cNvSpPr>
          <p:nvPr>
            <p:ph type="dt" sz="half" idx="10"/>
          </p:nvPr>
        </p:nvSpPr>
        <p:spPr/>
        <p:txBody>
          <a:bodyPr/>
          <a:lstStyle/>
          <a:p>
            <a:fld id="{02258FB3-2AA1-324F-A059-D35072AFF27F}" type="datetimeFigureOut">
              <a:rPr lang="en-US" smtClean="0"/>
              <a:t>3/1/24</a:t>
            </a:fld>
            <a:endParaRPr lang="en-US"/>
          </a:p>
        </p:txBody>
      </p:sp>
      <p:sp>
        <p:nvSpPr>
          <p:cNvPr id="6" name="Footer Placeholder 5">
            <a:extLst>
              <a:ext uri="{FF2B5EF4-FFF2-40B4-BE49-F238E27FC236}">
                <a16:creationId xmlns:a16="http://schemas.microsoft.com/office/drawing/2014/main" id="{CE5E5922-DB9D-BA07-2844-C89CFC94C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66D69-278B-E439-FD4A-1C13A4C3AD6A}"/>
              </a:ext>
            </a:extLst>
          </p:cNvPr>
          <p:cNvSpPr>
            <a:spLocks noGrp="1"/>
          </p:cNvSpPr>
          <p:nvPr>
            <p:ph type="sldNum" sz="quarter" idx="12"/>
          </p:nvPr>
        </p:nvSpPr>
        <p:spPr/>
        <p:txBody>
          <a:bodyPr/>
          <a:lstStyle/>
          <a:p>
            <a:fld id="{25F9361A-6029-A941-80D4-72C1D89D0877}" type="slidenum">
              <a:rPr lang="en-US" smtClean="0"/>
              <a:t>‹#›</a:t>
            </a:fld>
            <a:endParaRPr lang="en-US"/>
          </a:p>
        </p:txBody>
      </p:sp>
    </p:spTree>
    <p:extLst>
      <p:ext uri="{BB962C8B-B14F-4D97-AF65-F5344CB8AC3E}">
        <p14:creationId xmlns:p14="http://schemas.microsoft.com/office/powerpoint/2010/main" val="384327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D194E-3F41-0974-EB8E-F84022447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8ADAE-54A5-DD00-F23D-E7076647E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C0CF4-65DB-7DB7-3F5A-451809D8A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58FB3-2AA1-324F-A059-D35072AFF27F}" type="datetimeFigureOut">
              <a:rPr lang="en-US" smtClean="0"/>
              <a:t>3/1/24</a:t>
            </a:fld>
            <a:endParaRPr lang="en-US"/>
          </a:p>
        </p:txBody>
      </p:sp>
      <p:sp>
        <p:nvSpPr>
          <p:cNvPr id="5" name="Footer Placeholder 4">
            <a:extLst>
              <a:ext uri="{FF2B5EF4-FFF2-40B4-BE49-F238E27FC236}">
                <a16:creationId xmlns:a16="http://schemas.microsoft.com/office/drawing/2014/main" id="{2A6D7781-F576-A71B-EBBE-5D07318FE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4897B5-8688-85BB-BFC4-F535F5DD1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9361A-6029-A941-80D4-72C1D89D0877}" type="slidenum">
              <a:rPr lang="en-US" smtClean="0"/>
              <a:t>‹#›</a:t>
            </a:fld>
            <a:endParaRPr lang="en-US"/>
          </a:p>
        </p:txBody>
      </p:sp>
    </p:spTree>
    <p:extLst>
      <p:ext uri="{BB962C8B-B14F-4D97-AF65-F5344CB8AC3E}">
        <p14:creationId xmlns:p14="http://schemas.microsoft.com/office/powerpoint/2010/main" val="1140964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4.emf"/><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32.emf"/><Relationship Id="rId4"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Georgia"/>
                <a:cs typeface="Georgia"/>
              </a:rPr>
              <a:t>cubical directed homotopy</a:t>
            </a:r>
          </a:p>
        </p:txBody>
      </p:sp>
      <p:sp>
        <p:nvSpPr>
          <p:cNvPr id="3" name="Subtitle 2"/>
          <p:cNvSpPr>
            <a:spLocks noGrp="1"/>
          </p:cNvSpPr>
          <p:nvPr>
            <p:ph type="subTitle" idx="1"/>
          </p:nvPr>
        </p:nvSpPr>
        <p:spPr>
          <a:xfrm>
            <a:off x="2455334" y="3886200"/>
            <a:ext cx="7526867" cy="1752600"/>
          </a:xfrm>
        </p:spPr>
        <p:txBody>
          <a:bodyPr/>
          <a:lstStyle/>
          <a:p>
            <a:r>
              <a:rPr lang="en-US" dirty="0">
                <a:latin typeface="Georgia"/>
                <a:cs typeface="Georgia"/>
              </a:rPr>
              <a:t>Sanjeevi Krishnan</a:t>
            </a:r>
          </a:p>
          <a:p>
            <a:r>
              <a:rPr lang="en-US" dirty="0">
                <a:latin typeface="Georgia"/>
                <a:cs typeface="Georgia"/>
              </a:rPr>
              <a:t>CMU </a:t>
            </a:r>
            <a:r>
              <a:rPr lang="en-US" dirty="0" err="1">
                <a:latin typeface="Georgia"/>
                <a:cs typeface="Georgia"/>
              </a:rPr>
              <a:t>HoTT</a:t>
            </a:r>
            <a:r>
              <a:rPr lang="en-US" dirty="0">
                <a:latin typeface="Georgia"/>
                <a:cs typeface="Georgia"/>
              </a:rPr>
              <a:t> Seminar 03/01/24</a:t>
            </a:r>
          </a:p>
        </p:txBody>
      </p:sp>
    </p:spTree>
    <p:extLst>
      <p:ext uri="{BB962C8B-B14F-4D97-AF65-F5344CB8AC3E}">
        <p14:creationId xmlns:p14="http://schemas.microsoft.com/office/powerpoint/2010/main" val="3410958878"/>
      </p:ext>
    </p:extLst>
  </p:cSld>
  <p:clrMapOvr>
    <a:masterClrMapping/>
  </p:clrMapOvr>
  <mc:AlternateContent xmlns:mc="http://schemas.openxmlformats.org/markup-compatibility/2006" xmlns:p14="http://schemas.microsoft.com/office/powerpoint/2010/main">
    <mc:Choice Requires="p14">
      <p:transition spd="slow" p14:dur="2000" advTm="67978"/>
    </mc:Choice>
    <mc:Fallback xmlns="">
      <p:transition xmlns:p14="http://schemas.microsoft.com/office/powerpoint/2010/main" spd="slow" advTm="679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68223" y="1806224"/>
            <a:ext cx="3189111" cy="4487333"/>
          </a:xfrm>
          <a:prstGeom prst="rect">
            <a:avLst/>
          </a:prstGeom>
          <a:noFill/>
          <a:ln cap="rnd">
            <a:solidFill>
              <a:schemeClr val="tx1"/>
            </a:solidFill>
            <a:round/>
          </a:ln>
        </p:spPr>
        <p:style>
          <a:lnRef idx="1">
            <a:schemeClr val="accent1"/>
          </a:lnRef>
          <a:fillRef idx="3">
            <a:schemeClr val="accent1"/>
          </a:fillRef>
          <a:effectRef idx="2">
            <a:schemeClr val="accent1"/>
          </a:effectRef>
          <a:fontRef idx="minor">
            <a:schemeClr val="lt1"/>
          </a:fontRef>
        </p:style>
        <p:txBody>
          <a:bodyPr rtlCol="0" anchor="t"/>
          <a:lstStyle/>
          <a:p>
            <a:endParaRPr lang="en-US" sz="2400" dirty="0">
              <a:solidFill>
                <a:schemeClr val="tx1"/>
              </a:solidFill>
              <a:latin typeface="Georgia"/>
              <a:cs typeface="Georgia"/>
            </a:endParaRPr>
          </a:p>
          <a:p>
            <a:endParaRPr lang="en-US" sz="2400" dirty="0">
              <a:solidFill>
                <a:schemeClr val="tx1"/>
              </a:solidFill>
              <a:latin typeface="Georgia"/>
              <a:cs typeface="Georgia"/>
            </a:endParaRPr>
          </a:p>
          <a:p>
            <a:r>
              <a:rPr lang="en-US" sz="2400" dirty="0">
                <a:solidFill>
                  <a:schemeClr val="tx1"/>
                </a:solidFill>
                <a:latin typeface="Georgia"/>
                <a:cs typeface="Georgia"/>
              </a:rPr>
              <a:t>	</a:t>
            </a:r>
          </a:p>
          <a:p>
            <a:r>
              <a:rPr lang="en-US" sz="2400" dirty="0">
                <a:solidFill>
                  <a:schemeClr val="tx1"/>
                </a:solidFill>
                <a:latin typeface="Georgia"/>
                <a:cs typeface="Georgia"/>
              </a:rPr>
              <a:t>	START	</a:t>
            </a:r>
          </a:p>
          <a:p>
            <a:endParaRPr lang="en-US" sz="2400" dirty="0">
              <a:solidFill>
                <a:schemeClr val="tx1"/>
              </a:solidFill>
              <a:latin typeface="Georgia"/>
              <a:cs typeface="Georgia"/>
            </a:endParaRPr>
          </a:p>
          <a:p>
            <a:r>
              <a:rPr lang="en-US" sz="2400" dirty="0">
                <a:solidFill>
                  <a:schemeClr val="tx1"/>
                </a:solidFill>
                <a:latin typeface="Georgia"/>
                <a:cs typeface="Georgia"/>
              </a:rPr>
              <a:t>	LET X=4</a:t>
            </a:r>
          </a:p>
          <a:p>
            <a:endParaRPr lang="en-US" sz="2400" dirty="0">
              <a:solidFill>
                <a:schemeClr val="tx1"/>
              </a:solidFill>
              <a:latin typeface="Georgia"/>
              <a:cs typeface="Georgia"/>
            </a:endParaRPr>
          </a:p>
          <a:p>
            <a:r>
              <a:rPr lang="en-US" sz="2400" dirty="0">
                <a:solidFill>
                  <a:schemeClr val="tx1"/>
                </a:solidFill>
                <a:latin typeface="Georgia"/>
                <a:cs typeface="Georgia"/>
              </a:rPr>
              <a:t>	LET X=X+4</a:t>
            </a:r>
          </a:p>
          <a:p>
            <a:endParaRPr lang="en-US" sz="2400" dirty="0">
              <a:solidFill>
                <a:schemeClr val="tx1"/>
              </a:solidFill>
              <a:latin typeface="Georgia"/>
              <a:cs typeface="Georgia"/>
            </a:endParaRPr>
          </a:p>
          <a:p>
            <a:r>
              <a:rPr lang="en-US" sz="2400" dirty="0">
                <a:solidFill>
                  <a:schemeClr val="tx1"/>
                </a:solidFill>
                <a:latin typeface="Georgia"/>
                <a:cs typeface="Georgia"/>
              </a:rPr>
              <a:t>	PRINT X</a:t>
            </a:r>
          </a:p>
        </p:txBody>
      </p:sp>
      <p:sp>
        <p:nvSpPr>
          <p:cNvPr id="19" name="Rectangle 18"/>
          <p:cNvSpPr/>
          <p:nvPr/>
        </p:nvSpPr>
        <p:spPr>
          <a:xfrm>
            <a:off x="25682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276623" y="1806224"/>
            <a:ext cx="3189111" cy="4487333"/>
          </a:xfrm>
          <a:prstGeom prst="rect">
            <a:avLst/>
          </a:prstGeom>
          <a:noFill/>
          <a:ln cap="rnd">
            <a:solidFill>
              <a:schemeClr val="tx1"/>
            </a:solidFill>
            <a:round/>
          </a:ln>
        </p:spPr>
        <p:style>
          <a:lnRef idx="1">
            <a:schemeClr val="accent1"/>
          </a:lnRef>
          <a:fillRef idx="3">
            <a:schemeClr val="accent1"/>
          </a:fillRef>
          <a:effectRef idx="2">
            <a:schemeClr val="accent1"/>
          </a:effectRef>
          <a:fontRef idx="minor">
            <a:schemeClr val="lt1"/>
          </a:fontRef>
        </p:style>
        <p:txBody>
          <a:bodyPr rtlCol="0" anchor="t"/>
          <a:lstStyle/>
          <a:p>
            <a:endParaRPr lang="en-US" sz="2400" dirty="0">
              <a:solidFill>
                <a:srgbClr val="000000"/>
              </a:solidFill>
              <a:latin typeface="Georgia"/>
              <a:cs typeface="Georgia"/>
            </a:endParaRPr>
          </a:p>
          <a:p>
            <a:endParaRPr lang="en-US" sz="2400" dirty="0">
              <a:solidFill>
                <a:srgbClr val="000000"/>
              </a:solidFill>
              <a:latin typeface="Georgia"/>
              <a:cs typeface="Georgia"/>
            </a:endParaRPr>
          </a:p>
          <a:p>
            <a:endParaRPr lang="en-US" sz="2400" dirty="0">
              <a:solidFill>
                <a:srgbClr val="000000"/>
              </a:solidFill>
              <a:latin typeface="Georgia"/>
              <a:cs typeface="Georgia"/>
            </a:endParaRPr>
          </a:p>
          <a:p>
            <a:r>
              <a:rPr lang="en-US" sz="2400" dirty="0">
                <a:solidFill>
                  <a:srgbClr val="000000"/>
                </a:solidFill>
                <a:latin typeface="Georgia"/>
                <a:cs typeface="Georgia"/>
              </a:rPr>
              <a:t>	START	</a:t>
            </a:r>
          </a:p>
          <a:p>
            <a:endParaRPr lang="en-US" sz="2400" dirty="0">
              <a:solidFill>
                <a:srgbClr val="000000"/>
              </a:solidFill>
              <a:latin typeface="Georgia"/>
              <a:cs typeface="Georgia"/>
            </a:endParaRPr>
          </a:p>
          <a:p>
            <a:r>
              <a:rPr lang="en-US" sz="2400" dirty="0">
                <a:solidFill>
                  <a:srgbClr val="000000"/>
                </a:solidFill>
                <a:latin typeface="Georgia"/>
                <a:cs typeface="Georgia"/>
              </a:rPr>
              <a:t>	LET X=1</a:t>
            </a:r>
          </a:p>
          <a:p>
            <a:endParaRPr lang="en-US" sz="2400" dirty="0">
              <a:solidFill>
                <a:srgbClr val="000000"/>
              </a:solidFill>
              <a:latin typeface="Georgia"/>
              <a:cs typeface="Georgia"/>
            </a:endParaRPr>
          </a:p>
          <a:p>
            <a:r>
              <a:rPr lang="en-US" sz="2400" dirty="0">
                <a:solidFill>
                  <a:srgbClr val="000000"/>
                </a:solidFill>
                <a:latin typeface="Georgia"/>
                <a:cs typeface="Georgia"/>
              </a:rPr>
              <a:t> 	LET X=5X</a:t>
            </a:r>
          </a:p>
          <a:p>
            <a:endParaRPr lang="en-US" sz="2400" dirty="0">
              <a:solidFill>
                <a:srgbClr val="000000"/>
              </a:solidFill>
              <a:latin typeface="Georgia"/>
              <a:cs typeface="Georgia"/>
            </a:endParaRPr>
          </a:p>
          <a:p>
            <a:r>
              <a:rPr lang="en-US" sz="2400" dirty="0">
                <a:solidFill>
                  <a:srgbClr val="000000"/>
                </a:solidFill>
                <a:latin typeface="Georgia"/>
                <a:cs typeface="Georgia"/>
              </a:rPr>
              <a:t>	PRINT X</a:t>
            </a:r>
          </a:p>
          <a:p>
            <a:endParaRPr lang="en-US" sz="2400" dirty="0">
              <a:solidFill>
                <a:srgbClr val="000000"/>
              </a:solidFill>
              <a:latin typeface="Georgia"/>
              <a:cs typeface="Georgia"/>
            </a:endParaRPr>
          </a:p>
          <a:p>
            <a:endParaRPr lang="en-US" sz="2400" dirty="0">
              <a:solidFill>
                <a:srgbClr val="000000"/>
              </a:solidFill>
              <a:latin typeface="Georgia"/>
              <a:cs typeface="Georgia"/>
            </a:endParaRPr>
          </a:p>
        </p:txBody>
      </p:sp>
      <p:sp>
        <p:nvSpPr>
          <p:cNvPr id="14" name="Rectangle 13"/>
          <p:cNvSpPr/>
          <p:nvPr/>
        </p:nvSpPr>
        <p:spPr>
          <a:xfrm>
            <a:off x="25682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2766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2766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8122" y="294194"/>
            <a:ext cx="7446157" cy="1143000"/>
          </a:xfrm>
        </p:spPr>
        <p:txBody>
          <a:bodyPr/>
          <a:lstStyle/>
          <a:p>
            <a:pPr algn="ctr"/>
            <a:r>
              <a:rPr lang="en-US" dirty="0">
                <a:latin typeface="Georgia"/>
                <a:cs typeface="Georgia"/>
              </a:rPr>
              <a:t>unpredictable behavior </a:t>
            </a:r>
          </a:p>
        </p:txBody>
      </p:sp>
      <p:pic>
        <p:nvPicPr>
          <p:cNvPr id="3" name="Picture 2" descr="skd188256sd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0357" y="1438586"/>
            <a:ext cx="1285171" cy="1101423"/>
          </a:xfrm>
          <a:prstGeom prst="rect">
            <a:avLst/>
          </a:prstGeom>
        </p:spPr>
      </p:pic>
      <p:pic>
        <p:nvPicPr>
          <p:cNvPr id="4" name="Picture 3" descr="skd188256sd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4091" y="1481294"/>
            <a:ext cx="1285171" cy="1101423"/>
          </a:xfrm>
          <a:prstGeom prst="rect">
            <a:avLst/>
          </a:prstGeom>
        </p:spPr>
      </p:pic>
      <p:sp>
        <p:nvSpPr>
          <p:cNvPr id="21" name="Rectangle 20"/>
          <p:cNvSpPr/>
          <p:nvPr/>
        </p:nvSpPr>
        <p:spPr>
          <a:xfrm>
            <a:off x="25682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276623" y="2830689"/>
            <a:ext cx="3189111" cy="649111"/>
          </a:xfrm>
          <a:prstGeom prst="rect">
            <a:avLst/>
          </a:prstGeom>
          <a:solidFill>
            <a:srgbClr val="FFFF00">
              <a:alpha val="4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8710923" y="384364"/>
            <a:ext cx="1275694" cy="1136385"/>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8710923" y="384364"/>
            <a:ext cx="1275694" cy="113638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6000" dirty="0">
                <a:ln>
                  <a:solidFill>
                    <a:srgbClr val="000000"/>
                  </a:solidFill>
                </a:ln>
                <a:solidFill>
                  <a:srgbClr val="000000"/>
                </a:solidFill>
                <a:latin typeface="Courier"/>
                <a:cs typeface="Courier"/>
              </a:rPr>
              <a:t>5</a:t>
            </a:r>
          </a:p>
        </p:txBody>
      </p:sp>
      <p:sp>
        <p:nvSpPr>
          <p:cNvPr id="26" name="Rectangle 25"/>
          <p:cNvSpPr/>
          <p:nvPr/>
        </p:nvSpPr>
        <p:spPr>
          <a:xfrm>
            <a:off x="8710923" y="385756"/>
            <a:ext cx="1275694" cy="113638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6000" dirty="0">
                <a:ln>
                  <a:solidFill>
                    <a:srgbClr val="000000"/>
                  </a:solidFill>
                </a:ln>
                <a:solidFill>
                  <a:srgbClr val="000000"/>
                </a:solidFill>
                <a:latin typeface="Courier"/>
                <a:cs typeface="Courier"/>
              </a:rPr>
              <a:t>8</a:t>
            </a:r>
          </a:p>
        </p:txBody>
      </p:sp>
      <p:sp>
        <p:nvSpPr>
          <p:cNvPr id="27" name="Rectangle 26"/>
          <p:cNvSpPr/>
          <p:nvPr/>
        </p:nvSpPr>
        <p:spPr>
          <a:xfrm>
            <a:off x="8710923" y="385756"/>
            <a:ext cx="1275694" cy="113638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6000" dirty="0">
                <a:ln>
                  <a:solidFill>
                    <a:srgbClr val="000000"/>
                  </a:solidFill>
                </a:ln>
                <a:solidFill>
                  <a:srgbClr val="000000"/>
                </a:solidFill>
                <a:latin typeface="Courier"/>
                <a:cs typeface="Courier"/>
              </a:rPr>
              <a:t>9</a:t>
            </a:r>
          </a:p>
        </p:txBody>
      </p:sp>
      <p:sp>
        <p:nvSpPr>
          <p:cNvPr id="28" name="Rectangle 27"/>
          <p:cNvSpPr/>
          <p:nvPr/>
        </p:nvSpPr>
        <p:spPr>
          <a:xfrm>
            <a:off x="8710923" y="385756"/>
            <a:ext cx="1275694" cy="1136385"/>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6000" dirty="0">
                <a:ln>
                  <a:solidFill>
                    <a:srgbClr val="000000"/>
                  </a:solidFill>
                </a:ln>
                <a:solidFill>
                  <a:srgbClr val="000000"/>
                </a:solidFill>
                <a:latin typeface="Courier"/>
                <a:cs typeface="Courier"/>
              </a:rPr>
              <a:t>40</a:t>
            </a:r>
          </a:p>
        </p:txBody>
      </p:sp>
    </p:spTree>
    <p:custDataLst>
      <p:tags r:id="rId1"/>
    </p:custDataLst>
    <p:extLst>
      <p:ext uri="{BB962C8B-B14F-4D97-AF65-F5344CB8AC3E}">
        <p14:creationId xmlns:p14="http://schemas.microsoft.com/office/powerpoint/2010/main" val="4279851502"/>
      </p:ext>
    </p:extLst>
  </p:cSld>
  <p:clrMapOvr>
    <a:masterClrMapping/>
  </p:clrMapOvr>
  <mc:AlternateContent xmlns:mc="http://schemas.openxmlformats.org/markup-compatibility/2006" xmlns:p14="http://schemas.microsoft.com/office/powerpoint/2010/main">
    <mc:Choice Requires="p14">
      <p:transition spd="slow" p14:dur="2000" advTm="66530"/>
    </mc:Choice>
    <mc:Fallback xmlns="">
      <p:transition xmlns:p14="http://schemas.microsoft.com/office/powerpoint/2010/main" spd="slow" advTm="66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749E-6 4.91196E-6 L 0.00191 0.3195 " pathEditMode="relative" ptsTypes="AA">
                                      <p:cBhvr>
                                        <p:cTn id="6" dur="2000" fill="hold"/>
                                        <p:tgtEl>
                                          <p:spTgt spid="1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4.749E-6 4.91196E-6 L 0.00191 0.3195 " pathEditMode="relative" ptsTypes="AA">
                                      <p:cBhvr>
                                        <p:cTn id="8" dur="3000" fill="hold"/>
                                        <p:tgtEl>
                                          <p:spTgt spid="18"/>
                                        </p:tgtEl>
                                        <p:attrNameLst>
                                          <p:attrName>ppt_x</p:attrName>
                                          <p:attrName>ppt_y</p:attrName>
                                        </p:attrNameLst>
                                      </p:cBhvr>
                                    </p:animMotion>
                                  </p:childTnLst>
                                </p:cTn>
                              </p:par>
                            </p:childTnLst>
                          </p:cTn>
                        </p:par>
                        <p:par>
                          <p:cTn id="9" fill="hold">
                            <p:stCondLst>
                              <p:cond delay="3000"/>
                            </p:stCondLst>
                            <p:childTnLst>
                              <p:par>
                                <p:cTn id="10" presetID="10"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3500"/>
                            </p:stCondLst>
                            <p:childTnLst>
                              <p:par>
                                <p:cTn id="14" presetID="0" presetClass="path" presetSubtype="0" accel="50000" decel="50000" fill="hold" grpId="1" nodeType="afterEffect">
                                  <p:stCondLst>
                                    <p:cond delay="0"/>
                                  </p:stCondLst>
                                  <p:childTnLst>
                                    <p:animMotion origin="layout" path="M 0 0 L 0 0.31974 " pathEditMode="relative" ptsTypes="AA">
                                      <p:cBhvr>
                                        <p:cTn id="15" dur="3000" fill="hold"/>
                                        <p:tgtEl>
                                          <p:spTgt spid="14"/>
                                        </p:tgtEl>
                                        <p:attrNameLst>
                                          <p:attrName>ppt_x</p:attrName>
                                          <p:attrName>ppt_y</p:attrName>
                                        </p:attrNameLst>
                                      </p:cBhvr>
                                    </p:animMotion>
                                  </p:childTnLst>
                                </p:cTn>
                              </p:par>
                              <p:par>
                                <p:cTn id="16" presetID="0" presetClass="path" presetSubtype="0" accel="50000" decel="50000" fill="hold" grpId="1" nodeType="withEffect">
                                  <p:stCondLst>
                                    <p:cond delay="0"/>
                                  </p:stCondLst>
                                  <p:childTnLst>
                                    <p:animMotion origin="layout" path="M 0 0 L 0.00208 0.31974 " pathEditMode="relative" ptsTypes="AA">
                                      <p:cBhvr>
                                        <p:cTn id="17" dur="2000" fill="hold"/>
                                        <p:tgtEl>
                                          <p:spTgt spid="18"/>
                                        </p:tgtEl>
                                        <p:attrNameLst>
                                          <p:attrName>ppt_x</p:attrName>
                                          <p:attrName>ppt_y</p:attrName>
                                        </p:attrNameLst>
                                      </p:cBhvr>
                                    </p:animMotion>
                                  </p:childTnLst>
                                </p:cTn>
                              </p:par>
                            </p:childTnLst>
                          </p:cTn>
                        </p:par>
                        <p:par>
                          <p:cTn id="18" fill="hold">
                            <p:stCondLst>
                              <p:cond delay="65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7000"/>
                            </p:stCondLst>
                            <p:childTnLst>
                              <p:par>
                                <p:cTn id="23" presetID="10" presetClass="exit" presetSubtype="0" fill="hold" grpId="2"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par>
                          <p:cTn id="29" fill="hold">
                            <p:stCondLst>
                              <p:cond delay="7500"/>
                            </p:stCondLst>
                            <p:childTnLst>
                              <p:par>
                                <p:cTn id="30" presetID="10" presetClass="entr" presetSubtype="0" fill="hold" grpId="1"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8000"/>
                            </p:stCondLst>
                            <p:childTnLst>
                              <p:par>
                                <p:cTn id="37" presetID="0" presetClass="path" presetSubtype="0" accel="50000" decel="50000" fill="hold" grpId="0" nodeType="afterEffect">
                                  <p:stCondLst>
                                    <p:cond delay="0"/>
                                  </p:stCondLst>
                                  <p:childTnLst>
                                    <p:animMotion origin="layout" path="M 4.749E-6 4.91196E-6 L 0.00191 0.3195 " pathEditMode="relative" ptsTypes="AA">
                                      <p:cBhvr>
                                        <p:cTn id="38" dur="3000" fill="hold"/>
                                        <p:tgtEl>
                                          <p:spTgt spid="19"/>
                                        </p:tgtEl>
                                        <p:attrNameLst>
                                          <p:attrName>ppt_x</p:attrName>
                                          <p:attrName>ppt_y</p:attrName>
                                        </p:attrNameLst>
                                      </p:cBhvr>
                                    </p:animMotion>
                                  </p:childTnLst>
                                </p:cTn>
                              </p:par>
                              <p:par>
                                <p:cTn id="39" presetID="0" presetClass="path" presetSubtype="0" accel="50000" decel="50000" fill="hold" grpId="0" nodeType="withEffect">
                                  <p:stCondLst>
                                    <p:cond delay="1000"/>
                                  </p:stCondLst>
                                  <p:childTnLst>
                                    <p:animMotion origin="layout" path="M 4.749E-6 4.91196E-6 L 0.00191 0.3195 " pathEditMode="relative" ptsTypes="AA">
                                      <p:cBhvr>
                                        <p:cTn id="40" dur="1000" fill="hold"/>
                                        <p:tgtEl>
                                          <p:spTgt spid="20"/>
                                        </p:tgtEl>
                                        <p:attrNameLst>
                                          <p:attrName>ppt_x</p:attrName>
                                          <p:attrName>ppt_y</p:attrName>
                                        </p:attrNameLst>
                                      </p:cBhvr>
                                    </p:animMotion>
                                  </p:childTnLst>
                                </p:cTn>
                              </p:par>
                            </p:childTnLst>
                          </p:cTn>
                        </p:par>
                        <p:par>
                          <p:cTn id="41" fill="hold">
                            <p:stCondLst>
                              <p:cond delay="11000"/>
                            </p:stCondLst>
                            <p:childTnLst>
                              <p:par>
                                <p:cTn id="42" presetID="10" presetClass="entr" presetSubtype="0" fill="hold" grpId="0"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par>
                          <p:cTn id="45" fill="hold">
                            <p:stCondLst>
                              <p:cond delay="11500"/>
                            </p:stCondLst>
                            <p:childTnLst>
                              <p:par>
                                <p:cTn id="46" presetID="10" presetClass="exit" presetSubtype="0" fill="hold" grpId="2" nodeType="after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p:stCondLst>
                              <p:cond delay="12000"/>
                            </p:stCondLst>
                            <p:childTnLst>
                              <p:par>
                                <p:cTn id="53" presetID="10" presetClass="entr" presetSubtype="0" fill="hold" grpId="1"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par>
                          <p:cTn id="59" fill="hold">
                            <p:stCondLst>
                              <p:cond delay="12500"/>
                            </p:stCondLst>
                            <p:childTnLst>
                              <p:par>
                                <p:cTn id="60" presetID="0" presetClass="path" presetSubtype="0" accel="50000" decel="50000" fill="hold" grpId="0" nodeType="afterEffect">
                                  <p:stCondLst>
                                    <p:cond delay="1000"/>
                                  </p:stCondLst>
                                  <p:childTnLst>
                                    <p:animMotion origin="layout" path="M 4.749E-6 4.91196E-6 L 0.00191 0.3195 " pathEditMode="relative" ptsTypes="AA">
                                      <p:cBhvr>
                                        <p:cTn id="61" dur="1000" fill="hold"/>
                                        <p:tgtEl>
                                          <p:spTgt spid="21"/>
                                        </p:tgtEl>
                                        <p:attrNameLst>
                                          <p:attrName>ppt_x</p:attrName>
                                          <p:attrName>ppt_y</p:attrName>
                                        </p:attrNameLst>
                                      </p:cBhvr>
                                    </p:animMotion>
                                  </p:childTnLst>
                                </p:cTn>
                              </p:par>
                              <p:par>
                                <p:cTn id="62" presetID="0" presetClass="path" presetSubtype="0" accel="50000" decel="50000" fill="hold" grpId="0" nodeType="withEffect">
                                  <p:stCondLst>
                                    <p:cond delay="0"/>
                                  </p:stCondLst>
                                  <p:childTnLst>
                                    <p:animMotion origin="layout" path="M 4.749E-6 4.91196E-6 L 0.00191 0.3195 " pathEditMode="relative" ptsTypes="AA">
                                      <p:cBhvr>
                                        <p:cTn id="63" dur="3000" fill="hold"/>
                                        <p:tgtEl>
                                          <p:spTgt spid="22"/>
                                        </p:tgtEl>
                                        <p:attrNameLst>
                                          <p:attrName>ppt_x</p:attrName>
                                          <p:attrName>ppt_y</p:attrName>
                                        </p:attrNameLst>
                                      </p:cBhvr>
                                    </p:animMotion>
                                  </p:childTnLst>
                                </p:cTn>
                              </p:par>
                            </p:childTnLst>
                          </p:cTn>
                        </p:par>
                        <p:par>
                          <p:cTn id="64" fill="hold">
                            <p:stCondLst>
                              <p:cond delay="15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4" grpId="0" animBg="1"/>
      <p:bldP spid="14" grpId="1" animBg="1"/>
      <p:bldP spid="14" grpId="2" animBg="1"/>
      <p:bldP spid="18" grpId="0" animBg="1"/>
      <p:bldP spid="18" grpId="1" animBg="1"/>
      <p:bldP spid="18" grpId="2" animBg="1"/>
      <p:bldP spid="20" grpId="0" animBg="1"/>
      <p:bldP spid="20" grpId="1" animBg="1"/>
      <p:bldP spid="20" grpId="2" animBg="1"/>
      <p:bldP spid="21" grpId="0" animBg="1"/>
      <p:bldP spid="21" grpId="1" animBg="1"/>
      <p:bldP spid="22" grpId="0" animBg="1"/>
      <p:bldP spid="22" grpId="1" animBg="1"/>
      <p:bldP spid="24"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eorgia"/>
                <a:cs typeface="Georgia"/>
              </a:rPr>
              <a:t>directed paths as executions</a:t>
            </a:r>
          </a:p>
        </p:txBody>
      </p:sp>
      <p:sp>
        <p:nvSpPr>
          <p:cNvPr id="3" name="Rectangle 2"/>
          <p:cNvSpPr/>
          <p:nvPr/>
        </p:nvSpPr>
        <p:spPr>
          <a:xfrm>
            <a:off x="3998155" y="2114587"/>
            <a:ext cx="4210669" cy="3731864"/>
          </a:xfrm>
          <a:prstGeom prst="rect">
            <a:avLst/>
          </a:prstGeom>
          <a:solidFill>
            <a:schemeClr val="bg1">
              <a:lumMod val="50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4" name="Rectangle 3"/>
          <p:cNvSpPr/>
          <p:nvPr/>
        </p:nvSpPr>
        <p:spPr>
          <a:xfrm>
            <a:off x="4722923" y="4428269"/>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629768" y="2591983"/>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kd188256sd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7408" y="6048317"/>
            <a:ext cx="659495" cy="565204"/>
          </a:xfrm>
          <a:prstGeom prst="rect">
            <a:avLst/>
          </a:prstGeom>
        </p:spPr>
      </p:pic>
      <p:pic>
        <p:nvPicPr>
          <p:cNvPr id="7" name="Picture 6" descr="skd188256sd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40145" y="1704955"/>
            <a:ext cx="659495" cy="565204"/>
          </a:xfrm>
          <a:prstGeom prst="rect">
            <a:avLst/>
          </a:prstGeom>
        </p:spPr>
      </p:pic>
      <p:cxnSp>
        <p:nvCxnSpPr>
          <p:cNvPr id="9" name="Straight Connector 8"/>
          <p:cNvCxnSpPr/>
          <p:nvPr/>
        </p:nvCxnSpPr>
        <p:spPr>
          <a:xfrm flipH="1" flipV="1">
            <a:off x="4197780" y="6301221"/>
            <a:ext cx="3835954" cy="167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573567" y="2357299"/>
            <a:ext cx="0" cy="323901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381413" y="5415511"/>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16200000">
            <a:off x="4121095" y="6185752"/>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381414" y="5415511"/>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16200000">
            <a:off x="4121096" y="6185752"/>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84126" y="5415511"/>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16200000">
            <a:off x="4123808" y="6185752"/>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381413" y="5431193"/>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16200000">
            <a:off x="4121095" y="6201434"/>
            <a:ext cx="384307" cy="23093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3996932" y="2140049"/>
            <a:ext cx="4210668" cy="3693251"/>
          </a:xfrm>
          <a:custGeom>
            <a:avLst/>
            <a:gdLst>
              <a:gd name="connsiteX0" fmla="*/ 0 w 4210668"/>
              <a:gd name="connsiteY0" fmla="*/ 3693251 h 3693251"/>
              <a:gd name="connsiteX1" fmla="*/ 3041038 w 4210668"/>
              <a:gd name="connsiteY1" fmla="*/ 2974655 h 3693251"/>
              <a:gd name="connsiteX2" fmla="*/ 4210668 w 4210668"/>
              <a:gd name="connsiteY2" fmla="*/ 0 h 3693251"/>
              <a:gd name="connsiteX3" fmla="*/ 4210668 w 4210668"/>
              <a:gd name="connsiteY3" fmla="*/ 0 h 3693251"/>
            </a:gdLst>
            <a:ahLst/>
            <a:cxnLst>
              <a:cxn ang="0">
                <a:pos x="connsiteX0" y="connsiteY0"/>
              </a:cxn>
              <a:cxn ang="0">
                <a:pos x="connsiteX1" y="connsiteY1"/>
              </a:cxn>
              <a:cxn ang="0">
                <a:pos x="connsiteX2" y="connsiteY2"/>
              </a:cxn>
              <a:cxn ang="0">
                <a:pos x="connsiteX3" y="connsiteY3"/>
              </a:cxn>
            </a:cxnLst>
            <a:rect l="l" t="t" r="r" b="b"/>
            <a:pathLst>
              <a:path w="4210668" h="3693251">
                <a:moveTo>
                  <a:pt x="0" y="3693251"/>
                </a:moveTo>
                <a:cubicBezTo>
                  <a:pt x="1169630" y="3641724"/>
                  <a:pt x="2339260" y="3590197"/>
                  <a:pt x="3041038" y="2974655"/>
                </a:cubicBezTo>
                <a:cubicBezTo>
                  <a:pt x="3742816" y="2359113"/>
                  <a:pt x="4210668" y="0"/>
                  <a:pt x="4210668" y="0"/>
                </a:cubicBezTo>
                <a:lnTo>
                  <a:pt x="4210668" y="0"/>
                </a:lnTo>
              </a:path>
            </a:pathLst>
          </a:custGeom>
          <a:ln w="76200" cmpd="sng">
            <a:solidFill>
              <a:srgbClr val="FFFF00"/>
            </a:solidFill>
          </a:ln>
          <a:effectLst>
            <a:outerShdw blurRad="50800" dist="38100" algn="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000000"/>
              </a:solidFill>
            </a:endParaRPr>
          </a:p>
        </p:txBody>
      </p:sp>
      <p:sp>
        <p:nvSpPr>
          <p:cNvPr id="38" name="Freeform 37"/>
          <p:cNvSpPr/>
          <p:nvPr/>
        </p:nvSpPr>
        <p:spPr>
          <a:xfrm rot="10800000">
            <a:off x="4014864" y="2114588"/>
            <a:ext cx="4210668" cy="3693251"/>
          </a:xfrm>
          <a:custGeom>
            <a:avLst/>
            <a:gdLst>
              <a:gd name="connsiteX0" fmla="*/ 0 w 4210668"/>
              <a:gd name="connsiteY0" fmla="*/ 3693251 h 3693251"/>
              <a:gd name="connsiteX1" fmla="*/ 3041038 w 4210668"/>
              <a:gd name="connsiteY1" fmla="*/ 2974655 h 3693251"/>
              <a:gd name="connsiteX2" fmla="*/ 4210668 w 4210668"/>
              <a:gd name="connsiteY2" fmla="*/ 0 h 3693251"/>
              <a:gd name="connsiteX3" fmla="*/ 4210668 w 4210668"/>
              <a:gd name="connsiteY3" fmla="*/ 0 h 3693251"/>
            </a:gdLst>
            <a:ahLst/>
            <a:cxnLst>
              <a:cxn ang="0">
                <a:pos x="connsiteX0" y="connsiteY0"/>
              </a:cxn>
              <a:cxn ang="0">
                <a:pos x="connsiteX1" y="connsiteY1"/>
              </a:cxn>
              <a:cxn ang="0">
                <a:pos x="connsiteX2" y="connsiteY2"/>
              </a:cxn>
              <a:cxn ang="0">
                <a:pos x="connsiteX3" y="connsiteY3"/>
              </a:cxn>
            </a:cxnLst>
            <a:rect l="l" t="t" r="r" b="b"/>
            <a:pathLst>
              <a:path w="4210668" h="3693251">
                <a:moveTo>
                  <a:pt x="0" y="3693251"/>
                </a:moveTo>
                <a:cubicBezTo>
                  <a:pt x="1169630" y="3641724"/>
                  <a:pt x="2339260" y="3590197"/>
                  <a:pt x="3041038" y="2974655"/>
                </a:cubicBezTo>
                <a:cubicBezTo>
                  <a:pt x="3742816" y="2359113"/>
                  <a:pt x="4210668" y="0"/>
                  <a:pt x="4210668" y="0"/>
                </a:cubicBezTo>
                <a:lnTo>
                  <a:pt x="4210668" y="0"/>
                </a:lnTo>
              </a:path>
            </a:pathLst>
          </a:custGeom>
          <a:ln w="76200" cmpd="sng">
            <a:solidFill>
              <a:srgbClr val="FFFF00"/>
            </a:solidFill>
          </a:ln>
          <a:effectLst>
            <a:outerShdw blurRad="50800" dist="38100" algn="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000000"/>
              </a:solidFill>
            </a:endParaRPr>
          </a:p>
        </p:txBody>
      </p:sp>
      <p:sp>
        <p:nvSpPr>
          <p:cNvPr id="43" name="Freeform 42"/>
          <p:cNvSpPr/>
          <p:nvPr/>
        </p:nvSpPr>
        <p:spPr>
          <a:xfrm>
            <a:off x="3976667" y="2140049"/>
            <a:ext cx="4264364" cy="3709963"/>
          </a:xfrm>
          <a:custGeom>
            <a:avLst/>
            <a:gdLst>
              <a:gd name="connsiteX0" fmla="*/ 3556 w 4264364"/>
              <a:gd name="connsiteY0" fmla="*/ 3709963 h 3709963"/>
              <a:gd name="connsiteX1" fmla="*/ 588371 w 4264364"/>
              <a:gd name="connsiteY1" fmla="*/ 2189212 h 3709963"/>
              <a:gd name="connsiteX2" fmla="*/ 3662827 w 4264364"/>
              <a:gd name="connsiteY2" fmla="*/ 1637731 h 3709963"/>
              <a:gd name="connsiteX3" fmla="*/ 4264351 w 4264364"/>
              <a:gd name="connsiteY3" fmla="*/ 0 h 3709963"/>
              <a:gd name="connsiteX4" fmla="*/ 4264351 w 4264364"/>
              <a:gd name="connsiteY4" fmla="*/ 0 h 3709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364" h="3709963">
                <a:moveTo>
                  <a:pt x="3556" y="3709963"/>
                </a:moveTo>
                <a:cubicBezTo>
                  <a:pt x="-8976" y="3122273"/>
                  <a:pt x="-21507" y="2534584"/>
                  <a:pt x="588371" y="2189212"/>
                </a:cubicBezTo>
                <a:cubicBezTo>
                  <a:pt x="1198249" y="1843840"/>
                  <a:pt x="3050164" y="2002600"/>
                  <a:pt x="3662827" y="1637731"/>
                </a:cubicBezTo>
                <a:cubicBezTo>
                  <a:pt x="4275490" y="1272862"/>
                  <a:pt x="4264351" y="0"/>
                  <a:pt x="4264351" y="0"/>
                </a:cubicBezTo>
                <a:lnTo>
                  <a:pt x="4264351" y="0"/>
                </a:lnTo>
              </a:path>
            </a:pathLst>
          </a:custGeom>
          <a:ln w="7620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3980223" y="2102951"/>
            <a:ext cx="4244086" cy="3747060"/>
          </a:xfrm>
          <a:custGeom>
            <a:avLst/>
            <a:gdLst>
              <a:gd name="connsiteX0" fmla="*/ 0 w 4244086"/>
              <a:gd name="connsiteY0" fmla="*/ 3713637 h 3794722"/>
              <a:gd name="connsiteX1" fmla="*/ 1787863 w 4244086"/>
              <a:gd name="connsiteY1" fmla="*/ 3379406 h 3794722"/>
              <a:gd name="connsiteX2" fmla="*/ 2355969 w 4244086"/>
              <a:gd name="connsiteY2" fmla="*/ 488309 h 3794722"/>
              <a:gd name="connsiteX3" fmla="*/ 4244086 w 4244086"/>
              <a:gd name="connsiteY3" fmla="*/ 3674 h 3794722"/>
              <a:gd name="connsiteX4" fmla="*/ 4244086 w 4244086"/>
              <a:gd name="connsiteY4" fmla="*/ 3674 h 379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4086" h="3794722">
                <a:moveTo>
                  <a:pt x="0" y="3713637"/>
                </a:moveTo>
                <a:cubicBezTo>
                  <a:pt x="697601" y="3815299"/>
                  <a:pt x="1395202" y="3916961"/>
                  <a:pt x="1787863" y="3379406"/>
                </a:cubicBezTo>
                <a:cubicBezTo>
                  <a:pt x="2180524" y="2841851"/>
                  <a:pt x="1946599" y="1050931"/>
                  <a:pt x="2355969" y="488309"/>
                </a:cubicBezTo>
                <a:cubicBezTo>
                  <a:pt x="2765340" y="-74313"/>
                  <a:pt x="4244086" y="3674"/>
                  <a:pt x="4244086" y="3674"/>
                </a:cubicBezTo>
                <a:lnTo>
                  <a:pt x="4244086" y="3674"/>
                </a:lnTo>
              </a:path>
            </a:pathLst>
          </a:custGeom>
          <a:ln w="7620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48" name="Oval 47"/>
          <p:cNvSpPr/>
          <p:nvPr/>
        </p:nvSpPr>
        <p:spPr>
          <a:xfrm>
            <a:off x="3866532" y="5647896"/>
            <a:ext cx="361367" cy="33212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9" name="Oval 48"/>
          <p:cNvSpPr/>
          <p:nvPr/>
        </p:nvSpPr>
        <p:spPr>
          <a:xfrm>
            <a:off x="8026917" y="1973986"/>
            <a:ext cx="361367" cy="33212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A81B50-8293-6B93-BC75-F7DDFBEB8D63}"/>
              </a:ext>
            </a:extLst>
          </p:cNvPr>
          <p:cNvSpPr txBox="1"/>
          <p:nvPr/>
        </p:nvSpPr>
        <p:spPr>
          <a:xfrm>
            <a:off x="3596871" y="1247426"/>
            <a:ext cx="5280032" cy="369332"/>
          </a:xfrm>
          <a:prstGeom prst="rect">
            <a:avLst/>
          </a:prstGeom>
          <a:noFill/>
        </p:spPr>
        <p:txBody>
          <a:bodyPr wrap="square" rtlCol="0">
            <a:spAutoFit/>
          </a:bodyPr>
          <a:lstStyle/>
          <a:p>
            <a:r>
              <a:rPr lang="en-US" dirty="0">
                <a:latin typeface="Georgia"/>
                <a:cs typeface="Georgia"/>
              </a:rPr>
              <a:t>stream maps from [0,1] </a:t>
            </a:r>
          </a:p>
        </p:txBody>
      </p:sp>
    </p:spTree>
    <p:custDataLst>
      <p:tags r:id="rId1"/>
    </p:custDataLst>
    <p:extLst>
      <p:ext uri="{BB962C8B-B14F-4D97-AF65-F5344CB8AC3E}">
        <p14:creationId xmlns:p14="http://schemas.microsoft.com/office/powerpoint/2010/main" val="2853367094"/>
      </p:ext>
    </p:extLst>
  </p:cSld>
  <p:clrMapOvr>
    <a:masterClrMapping/>
  </p:clrMapOvr>
  <mc:AlternateContent xmlns:mc="http://schemas.openxmlformats.org/markup-compatibility/2006" xmlns:p14="http://schemas.microsoft.com/office/powerpoint/2010/main">
    <mc:Choice Requires="p14">
      <p:transition spd="slow" p14:dur="2000" advTm="38009"/>
    </mc:Choice>
    <mc:Fallback xmlns="">
      <p:transition xmlns:p14="http://schemas.microsoft.com/office/powerpoint/2010/main" spd="slow" advTm="38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95833E-6 -1.11022E-16 L 0.33424 0.00255 " pathEditMode="relative" rAng="0" ptsTypes="AA">
                                      <p:cBhvr>
                                        <p:cTn id="6" dur="2000" fill="hold"/>
                                        <p:tgtEl>
                                          <p:spTgt spid="13"/>
                                        </p:tgtEl>
                                        <p:attrNameLst>
                                          <p:attrName>ppt_x</p:attrName>
                                          <p:attrName>ppt_y</p:attrName>
                                        </p:attrNameLst>
                                      </p:cBhvr>
                                      <p:rCtr x="16706" y="116"/>
                                    </p:animMotion>
                                  </p:childTnLst>
                                </p:cTn>
                              </p:par>
                              <p:par>
                                <p:cTn id="7" presetID="0" presetClass="path" presetSubtype="0" accel="50000" decel="50000" fill="hold" grpId="0" nodeType="withEffect">
                                  <p:stCondLst>
                                    <p:cond delay="0"/>
                                  </p:stCondLst>
                                  <p:childTnLst>
                                    <p:animMotion origin="layout" path="M 1.04167E-6 -1.48148E-6 L 0.00013 -0.44884 " pathEditMode="relative" rAng="0" ptsTypes="AA">
                                      <p:cBhvr>
                                        <p:cTn id="8" dur="3000" fill="hold"/>
                                        <p:tgtEl>
                                          <p:spTgt spid="12"/>
                                        </p:tgtEl>
                                        <p:attrNameLst>
                                          <p:attrName>ppt_x</p:attrName>
                                          <p:attrName>ppt_y</p:attrName>
                                        </p:attrNameLst>
                                      </p:cBhvr>
                                      <p:rCtr x="0" y="-22454"/>
                                    </p:animMotion>
                                  </p:childTnLst>
                                </p:cTn>
                              </p:par>
                            </p:childTnLst>
                          </p:cTn>
                        </p:par>
                        <p:par>
                          <p:cTn id="9" fill="hold">
                            <p:stCondLst>
                              <p:cond delay="3000"/>
                            </p:stCondLst>
                            <p:childTnLst>
                              <p:par>
                                <p:cTn id="10" presetID="10" presetClass="exit" presetSubtype="0" fill="hold" grpId="1"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par>
                          <p:cTn id="20" fill="hold">
                            <p:stCondLst>
                              <p:cond delay="4500"/>
                            </p:stCondLst>
                            <p:childTnLst>
                              <p:par>
                                <p:cTn id="21" presetID="10" presetClass="exit" presetSubtype="0" fill="hold" grpId="1" nodeType="after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childTnLst>
                          </p:cTn>
                        </p:par>
                        <p:par>
                          <p:cTn id="24" fill="hold">
                            <p:stCondLst>
                              <p:cond delay="5000"/>
                            </p:stCondLst>
                            <p:childTnLst>
                              <p:par>
                                <p:cTn id="25" presetID="10" presetClass="entr" presetSubtype="0" fill="hold" grpId="2"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2"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500"/>
                            </p:stCondLst>
                            <p:childTnLst>
                              <p:par>
                                <p:cTn id="32" presetID="0" presetClass="path" presetSubtype="0" accel="50000" decel="50000" fill="hold" grpId="0" nodeType="afterEffect">
                                  <p:stCondLst>
                                    <p:cond delay="0"/>
                                  </p:stCondLst>
                                  <p:childTnLst>
                                    <p:animMotion origin="layout" path="M 3.95833E-6 -1.11022E-16 L 0.33424 0.00255 " pathEditMode="relative" rAng="0" ptsTypes="AA">
                                      <p:cBhvr>
                                        <p:cTn id="33" dur="3000" fill="hold"/>
                                        <p:tgtEl>
                                          <p:spTgt spid="22"/>
                                        </p:tgtEl>
                                        <p:attrNameLst>
                                          <p:attrName>ppt_x</p:attrName>
                                          <p:attrName>ppt_y</p:attrName>
                                        </p:attrNameLst>
                                      </p:cBhvr>
                                      <p:rCtr x="16706" y="116"/>
                                    </p:animMotion>
                                  </p:childTnLst>
                                </p:cTn>
                              </p:par>
                              <p:par>
                                <p:cTn id="34" presetID="0" presetClass="path" presetSubtype="0" accel="50000" decel="50000" fill="hold" grpId="0" nodeType="withEffect">
                                  <p:stCondLst>
                                    <p:cond delay="0"/>
                                  </p:stCondLst>
                                  <p:childTnLst>
                                    <p:animMotion origin="layout" path="M 1.04167E-6 -1.48148E-6 L 0.00013 -0.44884 " pathEditMode="relative" rAng="0" ptsTypes="AA">
                                      <p:cBhvr>
                                        <p:cTn id="35" dur="2000" fill="hold"/>
                                        <p:tgtEl>
                                          <p:spTgt spid="21"/>
                                        </p:tgtEl>
                                        <p:attrNameLst>
                                          <p:attrName>ppt_x</p:attrName>
                                          <p:attrName>ppt_y</p:attrName>
                                        </p:attrNameLst>
                                      </p:cBhvr>
                                      <p:rCtr x="0" y="-22454"/>
                                    </p:animMotion>
                                  </p:childTnLst>
                                </p:cTn>
                              </p:par>
                            </p:childTnLst>
                          </p:cTn>
                        </p:par>
                        <p:par>
                          <p:cTn id="36" fill="hold">
                            <p:stCondLst>
                              <p:cond delay="8500"/>
                            </p:stCondLst>
                            <p:childTnLst>
                              <p:par>
                                <p:cTn id="37" presetID="10" presetClass="exit" presetSubtype="0" fill="hold" grpId="1" nodeType="after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par>
                          <p:cTn id="43" fill="hold">
                            <p:stCondLst>
                              <p:cond delay="9000"/>
                            </p:stCondLst>
                            <p:childTnLst>
                              <p:par>
                                <p:cTn id="44" presetID="10"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childTnLst>
                                </p:cTn>
                              </p:par>
                            </p:childTnLst>
                          </p:cTn>
                        </p:par>
                        <p:par>
                          <p:cTn id="47" fill="hold">
                            <p:stCondLst>
                              <p:cond delay="10000"/>
                            </p:stCondLst>
                            <p:childTnLst>
                              <p:par>
                                <p:cTn id="48" presetID="10" presetClass="exit" presetSubtype="0" fill="hold" grpId="1" nodeType="after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childTnLst>
                          </p:cTn>
                        </p:par>
                        <p:par>
                          <p:cTn id="51" fill="hold">
                            <p:stCondLst>
                              <p:cond delay="10500"/>
                            </p:stCondLst>
                            <p:childTnLst>
                              <p:par>
                                <p:cTn id="52" presetID="10" presetClass="entr" presetSubtype="0" fill="hold" grpId="2"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par>
                          <p:cTn id="58" fill="hold">
                            <p:stCondLst>
                              <p:cond delay="11000"/>
                            </p:stCondLst>
                            <p:childTnLst>
                              <p:par>
                                <p:cTn id="59" presetID="0" presetClass="path" presetSubtype="0" accel="50000" decel="50000" fill="hold" grpId="0" nodeType="afterEffect">
                                  <p:stCondLst>
                                    <p:cond delay="0"/>
                                  </p:stCondLst>
                                  <p:childTnLst>
                                    <p:animMotion origin="layout" path="M 3.54167E-6 -1.11022E-16 L 0.33398 0.00255 " pathEditMode="relative" rAng="0" ptsTypes="AA">
                                      <p:cBhvr>
                                        <p:cTn id="60" dur="3000" fill="hold"/>
                                        <p:tgtEl>
                                          <p:spTgt spid="24"/>
                                        </p:tgtEl>
                                        <p:attrNameLst>
                                          <p:attrName>ppt_x</p:attrName>
                                          <p:attrName>ppt_y</p:attrName>
                                        </p:attrNameLst>
                                      </p:cBhvr>
                                      <p:rCtr x="16693" y="116"/>
                                    </p:animMotion>
                                  </p:childTnLst>
                                </p:cTn>
                              </p:par>
                              <p:par>
                                <p:cTn id="61" presetID="0" presetClass="path" presetSubtype="0" accel="50000" decel="50000" fill="hold" grpId="0" nodeType="withEffect">
                                  <p:stCondLst>
                                    <p:cond delay="1000"/>
                                  </p:stCondLst>
                                  <p:childTnLst>
                                    <p:animMotion origin="layout" path="M 6.25E-7 -1.48148E-6 L 0.00013 -0.44884 " pathEditMode="relative" rAng="0" ptsTypes="AA">
                                      <p:cBhvr>
                                        <p:cTn id="62" dur="1000" fill="hold"/>
                                        <p:tgtEl>
                                          <p:spTgt spid="23"/>
                                        </p:tgtEl>
                                        <p:attrNameLst>
                                          <p:attrName>ppt_x</p:attrName>
                                          <p:attrName>ppt_y</p:attrName>
                                        </p:attrNameLst>
                                      </p:cBhvr>
                                      <p:rCtr x="0" y="-22454"/>
                                    </p:animMotion>
                                  </p:childTnLst>
                                </p:cTn>
                              </p:par>
                            </p:childTnLst>
                          </p:cTn>
                        </p:par>
                        <p:par>
                          <p:cTn id="63" fill="hold">
                            <p:stCondLst>
                              <p:cond delay="14000"/>
                            </p:stCondLst>
                            <p:childTnLst>
                              <p:par>
                                <p:cTn id="64" presetID="10" presetClass="exit" presetSubtype="0" fill="hold" grpId="1" nodeType="after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childTnLst>
                          </p:cTn>
                        </p:par>
                        <p:par>
                          <p:cTn id="70" fill="hold">
                            <p:stCondLst>
                              <p:cond delay="14500"/>
                            </p:stCondLst>
                            <p:childTnLst>
                              <p:par>
                                <p:cTn id="71" presetID="10"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childTnLst>
                                </p:cTn>
                              </p:par>
                            </p:childTnLst>
                          </p:cTn>
                        </p:par>
                        <p:par>
                          <p:cTn id="74" fill="hold">
                            <p:stCondLst>
                              <p:cond delay="15500"/>
                            </p:stCondLst>
                            <p:childTnLst>
                              <p:par>
                                <p:cTn id="75" presetID="10" presetClass="exit" presetSubtype="0" fill="hold" grpId="1" nodeType="after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childTnLst>
                          </p:cTn>
                        </p:par>
                        <p:par>
                          <p:cTn id="78" fill="hold">
                            <p:stCondLst>
                              <p:cond delay="16000"/>
                            </p:stCondLst>
                            <p:childTnLst>
                              <p:par>
                                <p:cTn id="79" presetID="10" presetClass="entr" presetSubtype="0" fill="hold" grpId="2" nodeType="after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grpId="2"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par>
                          <p:cTn id="85" fill="hold">
                            <p:stCondLst>
                              <p:cond delay="16500"/>
                            </p:stCondLst>
                            <p:childTnLst>
                              <p:par>
                                <p:cTn id="86" presetID="0" presetClass="path" presetSubtype="0" accel="50000" decel="50000" fill="hold" grpId="0" nodeType="afterEffect">
                                  <p:stCondLst>
                                    <p:cond delay="1000"/>
                                  </p:stCondLst>
                                  <p:childTnLst>
                                    <p:animMotion origin="layout" path="M 3.95833E-6 -4.81481E-6 L 0.33424 0.00024 " pathEditMode="relative" rAng="0" ptsTypes="AA">
                                      <p:cBhvr>
                                        <p:cTn id="87" dur="1000" fill="hold"/>
                                        <p:tgtEl>
                                          <p:spTgt spid="28"/>
                                        </p:tgtEl>
                                        <p:attrNameLst>
                                          <p:attrName>ppt_x</p:attrName>
                                          <p:attrName>ppt_y</p:attrName>
                                        </p:attrNameLst>
                                      </p:cBhvr>
                                      <p:rCtr x="16706" y="0"/>
                                    </p:animMotion>
                                  </p:childTnLst>
                                </p:cTn>
                              </p:par>
                              <p:par>
                                <p:cTn id="88" presetID="0" presetClass="path" presetSubtype="0" accel="50000" decel="50000" fill="hold" grpId="0" nodeType="withEffect">
                                  <p:stCondLst>
                                    <p:cond delay="0"/>
                                  </p:stCondLst>
                                  <p:childTnLst>
                                    <p:animMotion origin="layout" path="M 1.04167E-6 3.7037E-6 L 0.00013 -0.44885 " pathEditMode="relative" rAng="0" ptsTypes="AA">
                                      <p:cBhvr>
                                        <p:cTn id="89" dur="3000" fill="hold"/>
                                        <p:tgtEl>
                                          <p:spTgt spid="27"/>
                                        </p:tgtEl>
                                        <p:attrNameLst>
                                          <p:attrName>ppt_x</p:attrName>
                                          <p:attrName>ppt_y</p:attrName>
                                        </p:attrNameLst>
                                      </p:cBhvr>
                                      <p:rCtr x="0" y="-22454"/>
                                    </p:animMotion>
                                  </p:childTnLst>
                                </p:cTn>
                              </p:par>
                            </p:childTnLst>
                          </p:cTn>
                        </p:par>
                        <p:par>
                          <p:cTn id="90" fill="hold">
                            <p:stCondLst>
                              <p:cond delay="19500"/>
                            </p:stCondLst>
                            <p:childTnLst>
                              <p:par>
                                <p:cTn id="91" presetID="10" presetClass="exit" presetSubtype="0" fill="hold" grpId="1" nodeType="afterEffect">
                                  <p:stCondLst>
                                    <p:cond delay="0"/>
                                  </p:stCondLst>
                                  <p:childTnLst>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8"/>
                                        </p:tgtEl>
                                      </p:cBhvr>
                                    </p:animEffect>
                                    <p:set>
                                      <p:cBhvr>
                                        <p:cTn id="96" dur="1" fill="hold">
                                          <p:stCondLst>
                                            <p:cond delay="499"/>
                                          </p:stCondLst>
                                        </p:cTn>
                                        <p:tgtEl>
                                          <p:spTgt spid="28"/>
                                        </p:tgtEl>
                                        <p:attrNameLst>
                                          <p:attrName>style.visibility</p:attrName>
                                        </p:attrNameLst>
                                      </p:cBhvr>
                                      <p:to>
                                        <p:strVal val="hidden"/>
                                      </p:to>
                                    </p:set>
                                  </p:childTnLst>
                                </p:cTn>
                              </p:par>
                            </p:childTnLst>
                          </p:cTn>
                        </p:par>
                        <p:par>
                          <p:cTn id="97" fill="hold">
                            <p:stCondLst>
                              <p:cond delay="20000"/>
                            </p:stCondLst>
                            <p:childTnLst>
                              <p:par>
                                <p:cTn id="98" presetID="10" presetClass="entr" presetSubtype="0" fill="hold" grpId="0" nodeType="after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childTnLst>
                                </p:cTn>
                              </p:par>
                            </p:childTnLst>
                          </p:cTn>
                        </p:par>
                        <p:par>
                          <p:cTn id="101" fill="hold">
                            <p:stCondLst>
                              <p:cond delay="21000"/>
                            </p:stCondLst>
                            <p:childTnLst>
                              <p:par>
                                <p:cTn id="102" presetID="10" presetClass="entr" presetSubtype="0" fill="hold" grpId="2" nodeType="afterEffect">
                                  <p:stCondLst>
                                    <p:cond delay="100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500"/>
                                        <p:tgtEl>
                                          <p:spTgt spid="38"/>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500"/>
                                        <p:tgtEl>
                                          <p:spTgt spid="43"/>
                                        </p:tgtEl>
                                      </p:cBhvr>
                                    </p:animEffect>
                                  </p:childTnLst>
                                </p:cTn>
                              </p:par>
                              <p:par>
                                <p:cTn id="111" presetID="10" presetClass="entr" presetSubtype="0" fill="hold" grpId="2"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7" grpId="0" animBg="1"/>
      <p:bldP spid="27" grpId="1" animBg="1"/>
      <p:bldP spid="27" grpId="2" animBg="1"/>
      <p:bldP spid="28" grpId="0" animBg="1"/>
      <p:bldP spid="28" grpId="1" animBg="1"/>
      <p:bldP spid="28" grpId="2" animBg="1"/>
      <p:bldP spid="37" grpId="0" animBg="1"/>
      <p:bldP spid="37" grpId="1" animBg="1"/>
      <p:bldP spid="37" grpId="2" animBg="1"/>
      <p:bldP spid="38" grpId="0" animBg="1"/>
      <p:bldP spid="38" grpId="1" animBg="1"/>
      <p:bldP spid="38" grpId="2" animBg="1"/>
      <p:bldP spid="43" grpId="0" animBg="1"/>
      <p:bldP spid="43" grpId="1" animBg="1"/>
      <p:bldP spid="47" grpId="0" animBg="1"/>
      <p:bldP spid="47" grpId="1" animBg="1"/>
      <p:bldP spid="47"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behavior up to homotopy</a:t>
            </a:r>
          </a:p>
        </p:txBody>
      </p:sp>
      <p:sp>
        <p:nvSpPr>
          <p:cNvPr id="3" name="Rectangle 2"/>
          <p:cNvSpPr/>
          <p:nvPr/>
        </p:nvSpPr>
        <p:spPr>
          <a:xfrm>
            <a:off x="3998155" y="1846232"/>
            <a:ext cx="4210669" cy="3731864"/>
          </a:xfrm>
          <a:prstGeom prst="rect">
            <a:avLst/>
          </a:prstGeom>
          <a:solidFill>
            <a:srgbClr val="7F7F7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4" name="Rectangle 3"/>
          <p:cNvSpPr/>
          <p:nvPr/>
        </p:nvSpPr>
        <p:spPr>
          <a:xfrm>
            <a:off x="4722923" y="4159914"/>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629768" y="2323628"/>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3977877" y="1846233"/>
            <a:ext cx="4264364" cy="3709963"/>
          </a:xfrm>
          <a:custGeom>
            <a:avLst/>
            <a:gdLst>
              <a:gd name="connsiteX0" fmla="*/ 3556 w 4264364"/>
              <a:gd name="connsiteY0" fmla="*/ 3709963 h 3709963"/>
              <a:gd name="connsiteX1" fmla="*/ 588371 w 4264364"/>
              <a:gd name="connsiteY1" fmla="*/ 2189212 h 3709963"/>
              <a:gd name="connsiteX2" fmla="*/ 3662827 w 4264364"/>
              <a:gd name="connsiteY2" fmla="*/ 1637731 h 3709963"/>
              <a:gd name="connsiteX3" fmla="*/ 4264351 w 4264364"/>
              <a:gd name="connsiteY3" fmla="*/ 0 h 3709963"/>
              <a:gd name="connsiteX4" fmla="*/ 4264351 w 4264364"/>
              <a:gd name="connsiteY4" fmla="*/ 0 h 3709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364" h="3709963">
                <a:moveTo>
                  <a:pt x="3556" y="3709963"/>
                </a:moveTo>
                <a:cubicBezTo>
                  <a:pt x="-8976" y="3122273"/>
                  <a:pt x="-21507" y="2534584"/>
                  <a:pt x="588371" y="2189212"/>
                </a:cubicBezTo>
                <a:cubicBezTo>
                  <a:pt x="1198249" y="1843840"/>
                  <a:pt x="3050164" y="2002600"/>
                  <a:pt x="3662827" y="1637731"/>
                </a:cubicBezTo>
                <a:cubicBezTo>
                  <a:pt x="4275490" y="1272862"/>
                  <a:pt x="4264351" y="0"/>
                  <a:pt x="4264351" y="0"/>
                </a:cubicBezTo>
                <a:lnTo>
                  <a:pt x="4264351" y="0"/>
                </a:lnTo>
              </a:path>
            </a:pathLst>
          </a:custGeom>
          <a:ln>
            <a:solidFill>
              <a:srgbClr val="C3D69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998155" y="1843390"/>
            <a:ext cx="4269357" cy="3626405"/>
          </a:xfrm>
          <a:custGeom>
            <a:avLst/>
            <a:gdLst>
              <a:gd name="connsiteX0" fmla="*/ 39410 w 4269357"/>
              <a:gd name="connsiteY0" fmla="*/ 3626405 h 3626405"/>
              <a:gd name="connsiteX1" fmla="*/ 523971 w 4269357"/>
              <a:gd name="connsiteY1" fmla="*/ 1988674 h 3626405"/>
              <a:gd name="connsiteX2" fmla="*/ 3715390 w 4269357"/>
              <a:gd name="connsiteY2" fmla="*/ 1420481 h 3626405"/>
              <a:gd name="connsiteX3" fmla="*/ 4266787 w 4269357"/>
              <a:gd name="connsiteY3" fmla="*/ 0 h 3626405"/>
              <a:gd name="connsiteX4" fmla="*/ 4266787 w 4269357"/>
              <a:gd name="connsiteY4" fmla="*/ 0 h 3626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357" h="3626405">
                <a:moveTo>
                  <a:pt x="39410" y="3626405"/>
                </a:moveTo>
                <a:cubicBezTo>
                  <a:pt x="-24641" y="2991366"/>
                  <a:pt x="-88692" y="2356328"/>
                  <a:pt x="523971" y="1988674"/>
                </a:cubicBezTo>
                <a:cubicBezTo>
                  <a:pt x="1136634" y="1621020"/>
                  <a:pt x="3091587" y="1751927"/>
                  <a:pt x="3715390" y="1420481"/>
                </a:cubicBezTo>
                <a:cubicBezTo>
                  <a:pt x="4339193" y="1089035"/>
                  <a:pt x="4266787" y="0"/>
                  <a:pt x="4266787" y="0"/>
                </a:cubicBezTo>
                <a:lnTo>
                  <a:pt x="4266787" y="0"/>
                </a:lnTo>
              </a:path>
            </a:pathLst>
          </a:custGeom>
          <a:ln>
            <a:solidFill>
              <a:srgbClr val="C3D69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4013314" y="1831513"/>
            <a:ext cx="4264364" cy="3499474"/>
          </a:xfrm>
          <a:custGeom>
            <a:avLst/>
            <a:gdLst>
              <a:gd name="connsiteX0" fmla="*/ 3556 w 4264364"/>
              <a:gd name="connsiteY0" fmla="*/ 3709963 h 3709963"/>
              <a:gd name="connsiteX1" fmla="*/ 588371 w 4264364"/>
              <a:gd name="connsiteY1" fmla="*/ 2189212 h 3709963"/>
              <a:gd name="connsiteX2" fmla="*/ 3662827 w 4264364"/>
              <a:gd name="connsiteY2" fmla="*/ 1637731 h 3709963"/>
              <a:gd name="connsiteX3" fmla="*/ 4264351 w 4264364"/>
              <a:gd name="connsiteY3" fmla="*/ 0 h 3709963"/>
              <a:gd name="connsiteX4" fmla="*/ 4264351 w 4264364"/>
              <a:gd name="connsiteY4" fmla="*/ 0 h 3709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4364" h="3709963">
                <a:moveTo>
                  <a:pt x="3556" y="3709963"/>
                </a:moveTo>
                <a:cubicBezTo>
                  <a:pt x="-8976" y="3122273"/>
                  <a:pt x="-21507" y="2534584"/>
                  <a:pt x="588371" y="2189212"/>
                </a:cubicBezTo>
                <a:cubicBezTo>
                  <a:pt x="1198249" y="1843840"/>
                  <a:pt x="3050164" y="2002600"/>
                  <a:pt x="3662827" y="1637731"/>
                </a:cubicBezTo>
                <a:cubicBezTo>
                  <a:pt x="4275490" y="1272862"/>
                  <a:pt x="4264351" y="0"/>
                  <a:pt x="4264351" y="0"/>
                </a:cubicBezTo>
                <a:lnTo>
                  <a:pt x="4264351" y="0"/>
                </a:lnTo>
              </a:path>
            </a:pathLst>
          </a:cu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rot="10800000">
            <a:off x="3977877" y="1884846"/>
            <a:ext cx="4210668" cy="3693251"/>
          </a:xfrm>
          <a:custGeom>
            <a:avLst/>
            <a:gdLst>
              <a:gd name="connsiteX0" fmla="*/ 0 w 4210668"/>
              <a:gd name="connsiteY0" fmla="*/ 3693251 h 3693251"/>
              <a:gd name="connsiteX1" fmla="*/ 3041038 w 4210668"/>
              <a:gd name="connsiteY1" fmla="*/ 2974655 h 3693251"/>
              <a:gd name="connsiteX2" fmla="*/ 4210668 w 4210668"/>
              <a:gd name="connsiteY2" fmla="*/ 0 h 3693251"/>
              <a:gd name="connsiteX3" fmla="*/ 4210668 w 4210668"/>
              <a:gd name="connsiteY3" fmla="*/ 0 h 3693251"/>
            </a:gdLst>
            <a:ahLst/>
            <a:cxnLst>
              <a:cxn ang="0">
                <a:pos x="connsiteX0" y="connsiteY0"/>
              </a:cxn>
              <a:cxn ang="0">
                <a:pos x="connsiteX1" y="connsiteY1"/>
              </a:cxn>
              <a:cxn ang="0">
                <a:pos x="connsiteX2" y="connsiteY2"/>
              </a:cxn>
              <a:cxn ang="0">
                <a:pos x="connsiteX3" y="connsiteY3"/>
              </a:cxn>
            </a:cxnLst>
            <a:rect l="l" t="t" r="r" b="b"/>
            <a:pathLst>
              <a:path w="4210668" h="3693251">
                <a:moveTo>
                  <a:pt x="0" y="3693251"/>
                </a:moveTo>
                <a:cubicBezTo>
                  <a:pt x="1169630" y="3641724"/>
                  <a:pt x="2339260" y="3590197"/>
                  <a:pt x="3041038" y="2974655"/>
                </a:cubicBezTo>
                <a:cubicBezTo>
                  <a:pt x="3742816" y="2359113"/>
                  <a:pt x="4210668" y="0"/>
                  <a:pt x="4210668" y="0"/>
                </a:cubicBezTo>
                <a:lnTo>
                  <a:pt x="4210668" y="0"/>
                </a:lnTo>
              </a:path>
            </a:pathLst>
          </a:custGeom>
          <a:ln w="28575" cmpd="sng">
            <a:solidFill>
              <a:srgbClr val="FF6600"/>
            </a:solidFill>
          </a:ln>
          <a:effectLst>
            <a:outerShdw blurRad="50800" dist="38100" algn="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000000"/>
              </a:solidFill>
            </a:endParaRPr>
          </a:p>
        </p:txBody>
      </p:sp>
      <p:sp>
        <p:nvSpPr>
          <p:cNvPr id="24" name="Freeform 23"/>
          <p:cNvSpPr/>
          <p:nvPr/>
        </p:nvSpPr>
        <p:spPr>
          <a:xfrm>
            <a:off x="3993168" y="1821558"/>
            <a:ext cx="4214432" cy="3760098"/>
          </a:xfrm>
          <a:custGeom>
            <a:avLst/>
            <a:gdLst>
              <a:gd name="connsiteX0" fmla="*/ 37182 w 4214432"/>
              <a:gd name="connsiteY0" fmla="*/ 3760098 h 3760098"/>
              <a:gd name="connsiteX1" fmla="*/ 605288 w 4214432"/>
              <a:gd name="connsiteY1" fmla="*/ 952558 h 3760098"/>
              <a:gd name="connsiteX2" fmla="*/ 4214432 w 4214432"/>
              <a:gd name="connsiteY2" fmla="*/ 0 h 3760098"/>
            </a:gdLst>
            <a:ahLst/>
            <a:cxnLst>
              <a:cxn ang="0">
                <a:pos x="connsiteX0" y="connsiteY0"/>
              </a:cxn>
              <a:cxn ang="0">
                <a:pos x="connsiteX1" y="connsiteY1"/>
              </a:cxn>
              <a:cxn ang="0">
                <a:pos x="connsiteX2" y="connsiteY2"/>
              </a:cxn>
            </a:cxnLst>
            <a:rect l="l" t="t" r="r" b="b"/>
            <a:pathLst>
              <a:path w="4214432" h="3760098">
                <a:moveTo>
                  <a:pt x="37182" y="3760098"/>
                </a:moveTo>
                <a:cubicBezTo>
                  <a:pt x="-26869" y="2669669"/>
                  <a:pt x="-90920" y="1579241"/>
                  <a:pt x="605288" y="952558"/>
                </a:cubicBezTo>
                <a:cubicBezTo>
                  <a:pt x="1301496" y="325875"/>
                  <a:pt x="4214432" y="0"/>
                  <a:pt x="4214432" y="0"/>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4128860" y="1884846"/>
            <a:ext cx="4182237" cy="3594738"/>
          </a:xfrm>
          <a:custGeom>
            <a:avLst/>
            <a:gdLst>
              <a:gd name="connsiteX0" fmla="*/ 37182 w 4214432"/>
              <a:gd name="connsiteY0" fmla="*/ 3760098 h 3760098"/>
              <a:gd name="connsiteX1" fmla="*/ 605288 w 4214432"/>
              <a:gd name="connsiteY1" fmla="*/ 952558 h 3760098"/>
              <a:gd name="connsiteX2" fmla="*/ 4214432 w 4214432"/>
              <a:gd name="connsiteY2" fmla="*/ 0 h 3760098"/>
            </a:gdLst>
            <a:ahLst/>
            <a:cxnLst>
              <a:cxn ang="0">
                <a:pos x="connsiteX0" y="connsiteY0"/>
              </a:cxn>
              <a:cxn ang="0">
                <a:pos x="connsiteX1" y="connsiteY1"/>
              </a:cxn>
              <a:cxn ang="0">
                <a:pos x="connsiteX2" y="connsiteY2"/>
              </a:cxn>
            </a:cxnLst>
            <a:rect l="l" t="t" r="r" b="b"/>
            <a:pathLst>
              <a:path w="4214432" h="3760098">
                <a:moveTo>
                  <a:pt x="37182" y="3760098"/>
                </a:moveTo>
                <a:cubicBezTo>
                  <a:pt x="-26869" y="2669669"/>
                  <a:pt x="-90920" y="1579241"/>
                  <a:pt x="605288" y="952558"/>
                </a:cubicBezTo>
                <a:cubicBezTo>
                  <a:pt x="1301496" y="325875"/>
                  <a:pt x="4214432" y="0"/>
                  <a:pt x="4214432" y="0"/>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10312535">
            <a:off x="3779092" y="2115340"/>
            <a:ext cx="4452256" cy="3052275"/>
          </a:xfrm>
          <a:custGeom>
            <a:avLst/>
            <a:gdLst>
              <a:gd name="connsiteX0" fmla="*/ 0 w 4210668"/>
              <a:gd name="connsiteY0" fmla="*/ 3693251 h 3693251"/>
              <a:gd name="connsiteX1" fmla="*/ 3041038 w 4210668"/>
              <a:gd name="connsiteY1" fmla="*/ 2974655 h 3693251"/>
              <a:gd name="connsiteX2" fmla="*/ 4210668 w 4210668"/>
              <a:gd name="connsiteY2" fmla="*/ 0 h 3693251"/>
              <a:gd name="connsiteX3" fmla="*/ 4210668 w 4210668"/>
              <a:gd name="connsiteY3" fmla="*/ 0 h 3693251"/>
            </a:gdLst>
            <a:ahLst/>
            <a:cxnLst>
              <a:cxn ang="0">
                <a:pos x="connsiteX0" y="connsiteY0"/>
              </a:cxn>
              <a:cxn ang="0">
                <a:pos x="connsiteX1" y="connsiteY1"/>
              </a:cxn>
              <a:cxn ang="0">
                <a:pos x="connsiteX2" y="connsiteY2"/>
              </a:cxn>
              <a:cxn ang="0">
                <a:pos x="connsiteX3" y="connsiteY3"/>
              </a:cxn>
            </a:cxnLst>
            <a:rect l="l" t="t" r="r" b="b"/>
            <a:pathLst>
              <a:path w="4210668" h="3693251">
                <a:moveTo>
                  <a:pt x="0" y="3693251"/>
                </a:moveTo>
                <a:cubicBezTo>
                  <a:pt x="1169630" y="3641724"/>
                  <a:pt x="2339260" y="3590197"/>
                  <a:pt x="3041038" y="2974655"/>
                </a:cubicBezTo>
                <a:cubicBezTo>
                  <a:pt x="3742816" y="2359113"/>
                  <a:pt x="4210668" y="0"/>
                  <a:pt x="4210668" y="0"/>
                </a:cubicBezTo>
                <a:lnTo>
                  <a:pt x="4210668" y="0"/>
                </a:lnTo>
              </a:path>
            </a:pathLst>
          </a:custGeom>
          <a:ln w="28575" cmpd="sng">
            <a:solidFill>
              <a:srgbClr val="FF6600"/>
            </a:solidFill>
          </a:ln>
          <a:effectLst>
            <a:outerShdw blurRad="50800" dist="38100" algn="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000000"/>
              </a:solidFill>
            </a:endParaRPr>
          </a:p>
        </p:txBody>
      </p:sp>
      <p:sp>
        <p:nvSpPr>
          <p:cNvPr id="17" name="Oval 16"/>
          <p:cNvSpPr/>
          <p:nvPr/>
        </p:nvSpPr>
        <p:spPr>
          <a:xfrm>
            <a:off x="3866532" y="5379541"/>
            <a:ext cx="361367" cy="33212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Oval 17"/>
          <p:cNvSpPr/>
          <p:nvPr/>
        </p:nvSpPr>
        <p:spPr>
          <a:xfrm>
            <a:off x="8028140" y="1680170"/>
            <a:ext cx="361367" cy="332124"/>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TextBox 30"/>
          <p:cNvSpPr txBox="1"/>
          <p:nvPr/>
        </p:nvSpPr>
        <p:spPr>
          <a:xfrm>
            <a:off x="4347833" y="5729837"/>
            <a:ext cx="5280032" cy="923330"/>
          </a:xfrm>
          <a:prstGeom prst="rect">
            <a:avLst/>
          </a:prstGeom>
          <a:noFill/>
        </p:spPr>
        <p:txBody>
          <a:bodyPr wrap="square" rtlCol="0">
            <a:spAutoFit/>
          </a:bodyPr>
          <a:lstStyle/>
          <a:p>
            <a:r>
              <a:rPr lang="en-US" dirty="0">
                <a:latin typeface="Georgia"/>
                <a:cs typeface="Georgia"/>
              </a:rPr>
              <a:t>Paths homotopic through paths in time relative endpoints represent qualitatively equivalent behavior.</a:t>
            </a:r>
          </a:p>
        </p:txBody>
      </p:sp>
      <p:sp>
        <p:nvSpPr>
          <p:cNvPr id="32" name="TextBox 31"/>
          <p:cNvSpPr txBox="1"/>
          <p:nvPr/>
        </p:nvSpPr>
        <p:spPr>
          <a:xfrm>
            <a:off x="5056685" y="1223086"/>
            <a:ext cx="5280032" cy="369332"/>
          </a:xfrm>
          <a:prstGeom prst="rect">
            <a:avLst/>
          </a:prstGeom>
          <a:noFill/>
        </p:spPr>
        <p:txBody>
          <a:bodyPr wrap="square" rtlCol="0">
            <a:spAutoFit/>
          </a:bodyPr>
          <a:lstStyle/>
          <a:p>
            <a:r>
              <a:rPr lang="en-US" dirty="0">
                <a:latin typeface="Georgia"/>
                <a:cs typeface="Georgia"/>
              </a:rPr>
              <a:t>homotopies through paths in time</a:t>
            </a:r>
          </a:p>
        </p:txBody>
      </p:sp>
    </p:spTree>
    <p:extLst>
      <p:ext uri="{BB962C8B-B14F-4D97-AF65-F5344CB8AC3E}">
        <p14:creationId xmlns:p14="http://schemas.microsoft.com/office/powerpoint/2010/main" val="2835926884"/>
      </p:ext>
    </p:extLst>
  </p:cSld>
  <p:clrMapOvr>
    <a:masterClrMapping/>
  </p:clrMapOvr>
  <mc:AlternateContent xmlns:mc="http://schemas.openxmlformats.org/markup-compatibility/2006" xmlns:p14="http://schemas.microsoft.com/office/powerpoint/2010/main">
    <mc:Choice Requires="p14">
      <p:transition spd="slow" p14:dur="2000" advTm="63782"/>
    </mc:Choice>
    <mc:Fallback xmlns="">
      <p:transition xmlns:p14="http://schemas.microsoft.com/office/powerpoint/2010/main" spd="slow" advTm="637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more state spaces</a:t>
            </a:r>
          </a:p>
        </p:txBody>
      </p:sp>
      <p:pic>
        <p:nvPicPr>
          <p:cNvPr id="7" name="Picture 6" descr="i3-forbidd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5385" y="2173414"/>
            <a:ext cx="3734385" cy="2908461"/>
          </a:xfrm>
          <a:prstGeom prst="rect">
            <a:avLst/>
          </a:prstGeom>
        </p:spPr>
      </p:pic>
      <p:pic>
        <p:nvPicPr>
          <p:cNvPr id="8" name="Picture 7" descr="i3-i3+2i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76362" y="2173414"/>
            <a:ext cx="4265744" cy="3078501"/>
          </a:xfrm>
          <a:prstGeom prst="rect">
            <a:avLst/>
          </a:prstGeom>
        </p:spPr>
      </p:pic>
      <p:sp>
        <p:nvSpPr>
          <p:cNvPr id="5" name="TextBox 4"/>
          <p:cNvSpPr txBox="1"/>
          <p:nvPr/>
        </p:nvSpPr>
        <p:spPr>
          <a:xfrm>
            <a:off x="3929576" y="5729836"/>
            <a:ext cx="4679041" cy="369332"/>
          </a:xfrm>
          <a:prstGeom prst="rect">
            <a:avLst/>
          </a:prstGeom>
          <a:noFill/>
        </p:spPr>
        <p:txBody>
          <a:bodyPr wrap="square" rtlCol="0">
            <a:spAutoFit/>
          </a:bodyPr>
          <a:lstStyle/>
          <a:p>
            <a:r>
              <a:rPr lang="en-US" dirty="0">
                <a:latin typeface="Georgia"/>
                <a:cs typeface="Georgia"/>
              </a:rPr>
              <a:t>some state spaces of 3 concurrent processes</a:t>
            </a:r>
          </a:p>
        </p:txBody>
      </p:sp>
    </p:spTree>
    <p:extLst>
      <p:ext uri="{BB962C8B-B14F-4D97-AF65-F5344CB8AC3E}">
        <p14:creationId xmlns:p14="http://schemas.microsoft.com/office/powerpoint/2010/main" val="3391065148"/>
      </p:ext>
    </p:extLst>
  </p:cSld>
  <p:clrMapOvr>
    <a:masterClrMapping/>
  </p:clrMapOvr>
  <mc:AlternateContent xmlns:mc="http://schemas.openxmlformats.org/markup-compatibility/2006" xmlns:p14="http://schemas.microsoft.com/office/powerpoint/2010/main">
    <mc:Choice Requires="p14">
      <p:transition spd="slow" p14:dur="2000" advTm="35753"/>
    </mc:Choice>
    <mc:Fallback xmlns="">
      <p:transition xmlns:p14="http://schemas.microsoft.com/office/powerpoint/2010/main" spd="slow" advTm="357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streams</a:t>
            </a:r>
          </a:p>
        </p:txBody>
      </p:sp>
      <p:pic>
        <p:nvPicPr>
          <p:cNvPr id="3" name="Picture 2">
            <a:extLst>
              <a:ext uri="{FF2B5EF4-FFF2-40B4-BE49-F238E27FC236}">
                <a16:creationId xmlns:a16="http://schemas.microsoft.com/office/drawing/2014/main" id="{FF341931-12DC-C345-BCD3-F318296C0B23}"/>
              </a:ext>
            </a:extLst>
          </p:cNvPr>
          <p:cNvPicPr>
            <a:picLocks noChangeAspect="1"/>
          </p:cNvPicPr>
          <p:nvPr/>
        </p:nvPicPr>
        <p:blipFill>
          <a:blip r:embed="rId3"/>
          <a:stretch>
            <a:fillRect/>
          </a:stretch>
        </p:blipFill>
        <p:spPr>
          <a:xfrm>
            <a:off x="1153296" y="2097021"/>
            <a:ext cx="10058402" cy="1856935"/>
          </a:xfrm>
          <a:prstGeom prst="rect">
            <a:avLst/>
          </a:prstGeom>
        </p:spPr>
      </p:pic>
      <p:sp>
        <p:nvSpPr>
          <p:cNvPr id="6" name="TextBox 5">
            <a:extLst>
              <a:ext uri="{FF2B5EF4-FFF2-40B4-BE49-F238E27FC236}">
                <a16:creationId xmlns:a16="http://schemas.microsoft.com/office/drawing/2014/main" id="{1E4AD2DA-8071-4A36-AD0A-5E8D83D7A42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Tree>
    <p:extLst>
      <p:ext uri="{BB962C8B-B14F-4D97-AF65-F5344CB8AC3E}">
        <p14:creationId xmlns:p14="http://schemas.microsoft.com/office/powerpoint/2010/main" val="2687814789"/>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streams in nature</a:t>
            </a:r>
          </a:p>
        </p:txBody>
      </p:sp>
      <p:sp>
        <p:nvSpPr>
          <p:cNvPr id="9" name="TextBox 8">
            <a:extLst>
              <a:ext uri="{FF2B5EF4-FFF2-40B4-BE49-F238E27FC236}">
                <a16:creationId xmlns:a16="http://schemas.microsoft.com/office/drawing/2014/main" id="{68817438-2C65-6D97-7E64-AD2E5C560A91}"/>
              </a:ext>
            </a:extLst>
          </p:cNvPr>
          <p:cNvSpPr txBox="1"/>
          <p:nvPr/>
        </p:nvSpPr>
        <p:spPr>
          <a:xfrm>
            <a:off x="2538863" y="2172729"/>
            <a:ext cx="9858635" cy="461665"/>
          </a:xfrm>
          <a:prstGeom prst="rect">
            <a:avLst/>
          </a:prstGeom>
          <a:noFill/>
        </p:spPr>
        <p:txBody>
          <a:bodyPr wrap="square" rtlCol="0">
            <a:spAutoFit/>
          </a:bodyPr>
          <a:lstStyle/>
          <a:p>
            <a:r>
              <a:rPr lang="en-US" sz="2400" dirty="0">
                <a:latin typeface="Georgia" panose="02040502050405020303" pitchFamily="18" charset="0"/>
              </a:rPr>
              <a:t>spacetime: open normal U gets assigned the causal order</a:t>
            </a:r>
          </a:p>
        </p:txBody>
      </p:sp>
      <p:pic>
        <p:nvPicPr>
          <p:cNvPr id="13" name="Picture 12" descr="A close-up of a snake&#10;&#10;Description automatically generated">
            <a:extLst>
              <a:ext uri="{FF2B5EF4-FFF2-40B4-BE49-F238E27FC236}">
                <a16:creationId xmlns:a16="http://schemas.microsoft.com/office/drawing/2014/main" id="{E2F8F53A-D18C-CEE1-B5F4-F4ACAB837125}"/>
              </a:ext>
            </a:extLst>
          </p:cNvPr>
          <p:cNvPicPr>
            <a:picLocks noChangeAspect="1"/>
          </p:cNvPicPr>
          <p:nvPr/>
        </p:nvPicPr>
        <p:blipFill>
          <a:blip r:embed="rId3"/>
          <a:stretch>
            <a:fillRect/>
          </a:stretch>
        </p:blipFill>
        <p:spPr>
          <a:xfrm>
            <a:off x="2857136" y="3219483"/>
            <a:ext cx="2724178" cy="1532351"/>
          </a:xfrm>
          <a:prstGeom prst="rect">
            <a:avLst/>
          </a:prstGeom>
        </p:spPr>
      </p:pic>
      <p:pic>
        <p:nvPicPr>
          <p:cNvPr id="15" name="Picture 14" descr="A spiraling structure with circles&#10;&#10;Description automatically generated with medium confidence">
            <a:extLst>
              <a:ext uri="{FF2B5EF4-FFF2-40B4-BE49-F238E27FC236}">
                <a16:creationId xmlns:a16="http://schemas.microsoft.com/office/drawing/2014/main" id="{93D4CB54-B08D-7D7E-8CE2-FBD5CB8258FE}"/>
              </a:ext>
            </a:extLst>
          </p:cNvPr>
          <p:cNvPicPr>
            <a:picLocks noChangeAspect="1"/>
          </p:cNvPicPr>
          <p:nvPr/>
        </p:nvPicPr>
        <p:blipFill>
          <a:blip r:embed="rId4"/>
          <a:stretch>
            <a:fillRect/>
          </a:stretch>
        </p:blipFill>
        <p:spPr>
          <a:xfrm>
            <a:off x="6560940" y="3264866"/>
            <a:ext cx="2476526" cy="1393046"/>
          </a:xfrm>
          <a:prstGeom prst="rect">
            <a:avLst/>
          </a:prstGeom>
        </p:spPr>
      </p:pic>
    </p:spTree>
    <p:extLst>
      <p:ext uri="{BB962C8B-B14F-4D97-AF65-F5344CB8AC3E}">
        <p14:creationId xmlns:p14="http://schemas.microsoft.com/office/powerpoint/2010/main" val="3547739965"/>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streams in nature</a:t>
            </a:r>
          </a:p>
        </p:txBody>
      </p:sp>
      <p:sp>
        <p:nvSpPr>
          <p:cNvPr id="4" name="TextBox 3">
            <a:extLst>
              <a:ext uri="{FF2B5EF4-FFF2-40B4-BE49-F238E27FC236}">
                <a16:creationId xmlns:a16="http://schemas.microsoft.com/office/drawing/2014/main" id="{DE9F2C28-644F-03A2-61DC-827666031CD7}"/>
              </a:ext>
            </a:extLst>
          </p:cNvPr>
          <p:cNvSpPr txBox="1"/>
          <p:nvPr/>
        </p:nvSpPr>
        <p:spPr>
          <a:xfrm>
            <a:off x="2662430" y="1825737"/>
            <a:ext cx="8508075" cy="1200329"/>
          </a:xfrm>
          <a:prstGeom prst="rect">
            <a:avLst/>
          </a:prstGeom>
          <a:noFill/>
        </p:spPr>
        <p:txBody>
          <a:bodyPr wrap="square" rtlCol="0">
            <a:spAutoFit/>
          </a:bodyPr>
          <a:lstStyle/>
          <a:p>
            <a:r>
              <a:rPr lang="en-US" sz="2400" dirty="0">
                <a:latin typeface="Georgia" panose="02040502050405020303" pitchFamily="18" charset="0"/>
              </a:rPr>
              <a:t>Every compact Hausdorff connected topological lattice X has the unique structure of a stream in which the preorder on X is the lattice order on X.</a:t>
            </a:r>
          </a:p>
        </p:txBody>
      </p:sp>
      <p:sp>
        <p:nvSpPr>
          <p:cNvPr id="5" name="TextBox 4">
            <a:extLst>
              <a:ext uri="{FF2B5EF4-FFF2-40B4-BE49-F238E27FC236}">
                <a16:creationId xmlns:a16="http://schemas.microsoft.com/office/drawing/2014/main" id="{AA0DFD57-7F3B-AD2A-F7E6-A66910206E71}"/>
              </a:ext>
            </a:extLst>
          </p:cNvPr>
          <p:cNvSpPr txBox="1"/>
          <p:nvPr/>
        </p:nvSpPr>
        <p:spPr>
          <a:xfrm>
            <a:off x="1524759" y="1825737"/>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10" name="TextBox 9">
            <a:extLst>
              <a:ext uri="{FF2B5EF4-FFF2-40B4-BE49-F238E27FC236}">
                <a16:creationId xmlns:a16="http://schemas.microsoft.com/office/drawing/2014/main" id="{6126D399-D2EF-4E2E-9395-33377B71C0A0}"/>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
        <p:nvSpPr>
          <p:cNvPr id="3" name="TextBox 2">
            <a:extLst>
              <a:ext uri="{FF2B5EF4-FFF2-40B4-BE49-F238E27FC236}">
                <a16:creationId xmlns:a16="http://schemas.microsoft.com/office/drawing/2014/main" id="{0ACF28DD-24C9-FA14-C0FC-8C74DCED5D0E}"/>
              </a:ext>
            </a:extLst>
          </p:cNvPr>
          <p:cNvSpPr txBox="1"/>
          <p:nvPr/>
        </p:nvSpPr>
        <p:spPr>
          <a:xfrm>
            <a:off x="1524759" y="3762309"/>
            <a:ext cx="1008372" cy="461665"/>
          </a:xfrm>
          <a:prstGeom prst="rect">
            <a:avLst/>
          </a:prstGeom>
          <a:noFill/>
        </p:spPr>
        <p:txBody>
          <a:bodyPr wrap="square" rtlCol="0">
            <a:spAutoFit/>
          </a:bodyPr>
          <a:lstStyle/>
          <a:p>
            <a:pPr algn="r"/>
            <a:r>
              <a:rPr lang="en-US" sz="2400" b="1" dirty="0">
                <a:latin typeface="Georgia" panose="02040502050405020303" pitchFamily="18" charset="0"/>
              </a:rPr>
              <a:t>EG</a:t>
            </a:r>
          </a:p>
        </p:txBody>
      </p:sp>
      <p:sp>
        <p:nvSpPr>
          <p:cNvPr id="6" name="TextBox 5">
            <a:extLst>
              <a:ext uri="{FF2B5EF4-FFF2-40B4-BE49-F238E27FC236}">
                <a16:creationId xmlns:a16="http://schemas.microsoft.com/office/drawing/2014/main" id="{A1E88CFF-5D76-74FE-6584-F00452767230}"/>
              </a:ext>
            </a:extLst>
          </p:cNvPr>
          <p:cNvSpPr txBox="1"/>
          <p:nvPr/>
        </p:nvSpPr>
        <p:spPr>
          <a:xfrm>
            <a:off x="2662427" y="3770996"/>
            <a:ext cx="8508075" cy="461665"/>
          </a:xfrm>
          <a:prstGeom prst="rect">
            <a:avLst/>
          </a:prstGeom>
          <a:noFill/>
        </p:spPr>
        <p:txBody>
          <a:bodyPr wrap="square" rtlCol="0">
            <a:spAutoFit/>
          </a:bodyPr>
          <a:lstStyle/>
          <a:p>
            <a:r>
              <a:rPr lang="en-US" sz="2400" dirty="0">
                <a:latin typeface="Georgia" panose="02040502050405020303" pitchFamily="18" charset="0"/>
              </a:rPr>
              <a:t>topological simplices with lattice operations </a:t>
            </a:r>
          </a:p>
        </p:txBody>
      </p:sp>
      <p:pic>
        <p:nvPicPr>
          <p:cNvPr id="11" name="Picture 10">
            <a:extLst>
              <a:ext uri="{FF2B5EF4-FFF2-40B4-BE49-F238E27FC236}">
                <a16:creationId xmlns:a16="http://schemas.microsoft.com/office/drawing/2014/main" id="{0EE5A679-D7C4-05AB-BFCC-8B6979F8A6BA}"/>
              </a:ext>
            </a:extLst>
          </p:cNvPr>
          <p:cNvPicPr>
            <a:picLocks noChangeAspect="1"/>
          </p:cNvPicPr>
          <p:nvPr/>
        </p:nvPicPr>
        <p:blipFill>
          <a:blip r:embed="rId3"/>
          <a:stretch>
            <a:fillRect/>
          </a:stretch>
        </p:blipFill>
        <p:spPr>
          <a:xfrm>
            <a:off x="2738140" y="4225837"/>
            <a:ext cx="7065818" cy="294410"/>
          </a:xfrm>
          <a:prstGeom prst="rect">
            <a:avLst/>
          </a:prstGeom>
        </p:spPr>
      </p:pic>
      <p:sp>
        <p:nvSpPr>
          <p:cNvPr id="12" name="TextBox 11">
            <a:extLst>
              <a:ext uri="{FF2B5EF4-FFF2-40B4-BE49-F238E27FC236}">
                <a16:creationId xmlns:a16="http://schemas.microsoft.com/office/drawing/2014/main" id="{F19EB452-575A-8217-E2E0-4D9741D0B1DC}"/>
              </a:ext>
            </a:extLst>
          </p:cNvPr>
          <p:cNvSpPr txBox="1"/>
          <p:nvPr/>
        </p:nvSpPr>
        <p:spPr>
          <a:xfrm>
            <a:off x="1524759" y="5138028"/>
            <a:ext cx="1008372" cy="461665"/>
          </a:xfrm>
          <a:prstGeom prst="rect">
            <a:avLst/>
          </a:prstGeom>
          <a:noFill/>
        </p:spPr>
        <p:txBody>
          <a:bodyPr wrap="square" rtlCol="0">
            <a:spAutoFit/>
          </a:bodyPr>
          <a:lstStyle/>
          <a:p>
            <a:pPr algn="r"/>
            <a:r>
              <a:rPr lang="en-US" sz="2400" b="1" dirty="0">
                <a:latin typeface="Georgia" panose="02040502050405020303" pitchFamily="18" charset="0"/>
              </a:rPr>
              <a:t>EG</a:t>
            </a:r>
          </a:p>
        </p:txBody>
      </p:sp>
      <p:sp>
        <p:nvSpPr>
          <p:cNvPr id="14" name="TextBox 13">
            <a:extLst>
              <a:ext uri="{FF2B5EF4-FFF2-40B4-BE49-F238E27FC236}">
                <a16:creationId xmlns:a16="http://schemas.microsoft.com/office/drawing/2014/main" id="{940F75CB-B642-DE86-794E-E02DC501E992}"/>
              </a:ext>
            </a:extLst>
          </p:cNvPr>
          <p:cNvSpPr txBox="1"/>
          <p:nvPr/>
        </p:nvSpPr>
        <p:spPr>
          <a:xfrm>
            <a:off x="2662428" y="5106374"/>
            <a:ext cx="8508075" cy="461665"/>
          </a:xfrm>
          <a:prstGeom prst="rect">
            <a:avLst/>
          </a:prstGeom>
          <a:noFill/>
        </p:spPr>
        <p:txBody>
          <a:bodyPr wrap="square" rtlCol="0">
            <a:spAutoFit/>
          </a:bodyPr>
          <a:lstStyle/>
          <a:p>
            <a:r>
              <a:rPr lang="en-US" sz="2400" dirty="0">
                <a:latin typeface="Georgia" panose="02040502050405020303" pitchFamily="18" charset="0"/>
              </a:rPr>
              <a:t>topological cubes with product orders</a:t>
            </a:r>
          </a:p>
        </p:txBody>
      </p:sp>
    </p:spTree>
    <p:extLst>
      <p:ext uri="{BB962C8B-B14F-4D97-AF65-F5344CB8AC3E}">
        <p14:creationId xmlns:p14="http://schemas.microsoft.com/office/powerpoint/2010/main" val="2920237881"/>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 realizations</a:t>
            </a:r>
          </a:p>
        </p:txBody>
      </p:sp>
      <p:sp>
        <p:nvSpPr>
          <p:cNvPr id="10" name="TextBox 9">
            <a:extLst>
              <a:ext uri="{FF2B5EF4-FFF2-40B4-BE49-F238E27FC236}">
                <a16:creationId xmlns:a16="http://schemas.microsoft.com/office/drawing/2014/main" id="{6126D399-D2EF-4E2E-9395-33377B71C0A0}"/>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pic>
        <p:nvPicPr>
          <p:cNvPr id="9" name="Picture 8">
            <a:extLst>
              <a:ext uri="{FF2B5EF4-FFF2-40B4-BE49-F238E27FC236}">
                <a16:creationId xmlns:a16="http://schemas.microsoft.com/office/drawing/2014/main" id="{DBD036B8-86C6-888A-0F2F-A0A68C04F56A}"/>
              </a:ext>
            </a:extLst>
          </p:cNvPr>
          <p:cNvPicPr>
            <a:picLocks noChangeAspect="1"/>
          </p:cNvPicPr>
          <p:nvPr/>
        </p:nvPicPr>
        <p:blipFill>
          <a:blip r:embed="rId3"/>
          <a:stretch>
            <a:fillRect/>
          </a:stretch>
        </p:blipFill>
        <p:spPr>
          <a:xfrm>
            <a:off x="4127500" y="2530560"/>
            <a:ext cx="3937000" cy="2019300"/>
          </a:xfrm>
          <a:prstGeom prst="rect">
            <a:avLst/>
          </a:prstGeom>
        </p:spPr>
      </p:pic>
      <p:sp>
        <p:nvSpPr>
          <p:cNvPr id="13" name="TextBox 12">
            <a:extLst>
              <a:ext uri="{FF2B5EF4-FFF2-40B4-BE49-F238E27FC236}">
                <a16:creationId xmlns:a16="http://schemas.microsoft.com/office/drawing/2014/main" id="{B7D43B07-0A3C-50A0-8C1B-A315C8A2F4A2}"/>
              </a:ext>
            </a:extLst>
          </p:cNvPr>
          <p:cNvSpPr txBox="1"/>
          <p:nvPr/>
        </p:nvSpPr>
        <p:spPr>
          <a:xfrm>
            <a:off x="3166448" y="4961062"/>
            <a:ext cx="9858635" cy="461665"/>
          </a:xfrm>
          <a:prstGeom prst="rect">
            <a:avLst/>
          </a:prstGeom>
          <a:noFill/>
        </p:spPr>
        <p:txBody>
          <a:bodyPr wrap="square" rtlCol="0">
            <a:spAutoFit/>
          </a:bodyPr>
          <a:lstStyle/>
          <a:p>
            <a:r>
              <a:rPr lang="en-US" sz="2400" dirty="0">
                <a:latin typeface="Georgia" panose="02040502050405020303" pitchFamily="18" charset="0"/>
              </a:rPr>
              <a:t>stream realization functor: left Kan extension</a:t>
            </a:r>
          </a:p>
        </p:txBody>
      </p:sp>
    </p:spTree>
    <p:extLst>
      <p:ext uri="{BB962C8B-B14F-4D97-AF65-F5344CB8AC3E}">
        <p14:creationId xmlns:p14="http://schemas.microsoft.com/office/powerpoint/2010/main" val="1711339701"/>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 realizations</a:t>
            </a:r>
          </a:p>
        </p:txBody>
      </p:sp>
      <p:sp>
        <p:nvSpPr>
          <p:cNvPr id="10" name="TextBox 9">
            <a:extLst>
              <a:ext uri="{FF2B5EF4-FFF2-40B4-BE49-F238E27FC236}">
                <a16:creationId xmlns:a16="http://schemas.microsoft.com/office/drawing/2014/main" id="{6126D399-D2EF-4E2E-9395-33377B71C0A0}"/>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
        <p:nvSpPr>
          <p:cNvPr id="4" name="TextBox 3">
            <a:extLst>
              <a:ext uri="{FF2B5EF4-FFF2-40B4-BE49-F238E27FC236}">
                <a16:creationId xmlns:a16="http://schemas.microsoft.com/office/drawing/2014/main" id="{11F18532-F7C1-CE97-FB51-F71777A79C17}"/>
              </a:ext>
            </a:extLst>
          </p:cNvPr>
          <p:cNvSpPr txBox="1"/>
          <p:nvPr/>
        </p:nvSpPr>
        <p:spPr>
          <a:xfrm>
            <a:off x="684771" y="4965782"/>
            <a:ext cx="9858635" cy="461665"/>
          </a:xfrm>
          <a:prstGeom prst="rect">
            <a:avLst/>
          </a:prstGeom>
          <a:noFill/>
        </p:spPr>
        <p:txBody>
          <a:bodyPr wrap="square" rtlCol="0">
            <a:spAutoFit/>
          </a:bodyPr>
          <a:lstStyle/>
          <a:p>
            <a:r>
              <a:rPr lang="en-US" sz="2400" dirty="0">
                <a:latin typeface="Georgia" panose="02040502050405020303" pitchFamily="18" charset="0"/>
              </a:rPr>
              <a:t>stream realization extends to presheaves over a small subcategory </a:t>
            </a:r>
          </a:p>
        </p:txBody>
      </p:sp>
      <p:pic>
        <p:nvPicPr>
          <p:cNvPr id="6" name="Picture 5">
            <a:extLst>
              <a:ext uri="{FF2B5EF4-FFF2-40B4-BE49-F238E27FC236}">
                <a16:creationId xmlns:a16="http://schemas.microsoft.com/office/drawing/2014/main" id="{4EC59F77-2D05-25D0-1CA9-9A2E6CD41B6E}"/>
              </a:ext>
            </a:extLst>
          </p:cNvPr>
          <p:cNvPicPr>
            <a:picLocks noChangeAspect="1"/>
          </p:cNvPicPr>
          <p:nvPr/>
        </p:nvPicPr>
        <p:blipFill>
          <a:blip r:embed="rId3"/>
          <a:stretch>
            <a:fillRect/>
          </a:stretch>
        </p:blipFill>
        <p:spPr>
          <a:xfrm>
            <a:off x="9709150" y="5071476"/>
            <a:ext cx="1326295" cy="324417"/>
          </a:xfrm>
          <a:prstGeom prst="rect">
            <a:avLst/>
          </a:prstGeom>
        </p:spPr>
      </p:pic>
      <p:pic>
        <p:nvPicPr>
          <p:cNvPr id="8" name="Picture 7">
            <a:extLst>
              <a:ext uri="{FF2B5EF4-FFF2-40B4-BE49-F238E27FC236}">
                <a16:creationId xmlns:a16="http://schemas.microsoft.com/office/drawing/2014/main" id="{2E8A4B12-B585-9F1E-8A02-12DADFFED338}"/>
              </a:ext>
            </a:extLst>
          </p:cNvPr>
          <p:cNvPicPr>
            <a:picLocks noChangeAspect="1"/>
          </p:cNvPicPr>
          <p:nvPr/>
        </p:nvPicPr>
        <p:blipFill>
          <a:blip r:embed="rId4"/>
          <a:stretch>
            <a:fillRect/>
          </a:stretch>
        </p:blipFill>
        <p:spPr>
          <a:xfrm>
            <a:off x="3168650" y="2137030"/>
            <a:ext cx="5854700" cy="2336800"/>
          </a:xfrm>
          <a:prstGeom prst="rect">
            <a:avLst/>
          </a:prstGeom>
        </p:spPr>
      </p:pic>
    </p:spTree>
    <p:extLst>
      <p:ext uri="{BB962C8B-B14F-4D97-AF65-F5344CB8AC3E}">
        <p14:creationId xmlns:p14="http://schemas.microsoft.com/office/powerpoint/2010/main" val="3348264098"/>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streams in nature</a:t>
            </a:r>
          </a:p>
        </p:txBody>
      </p:sp>
      <p:sp>
        <p:nvSpPr>
          <p:cNvPr id="3" name="TextBox 2">
            <a:extLst>
              <a:ext uri="{FF2B5EF4-FFF2-40B4-BE49-F238E27FC236}">
                <a16:creationId xmlns:a16="http://schemas.microsoft.com/office/drawing/2014/main" id="{0ACF28DD-24C9-FA14-C0FC-8C74DCED5D0E}"/>
              </a:ext>
            </a:extLst>
          </p:cNvPr>
          <p:cNvSpPr txBox="1"/>
          <p:nvPr/>
        </p:nvSpPr>
        <p:spPr>
          <a:xfrm>
            <a:off x="1524759" y="2038344"/>
            <a:ext cx="1008372" cy="461665"/>
          </a:xfrm>
          <a:prstGeom prst="rect">
            <a:avLst/>
          </a:prstGeom>
          <a:noFill/>
        </p:spPr>
        <p:txBody>
          <a:bodyPr wrap="square" rtlCol="0">
            <a:spAutoFit/>
          </a:bodyPr>
          <a:lstStyle/>
          <a:p>
            <a:pPr algn="r"/>
            <a:r>
              <a:rPr lang="en-US" sz="2400" b="1" dirty="0">
                <a:latin typeface="Georgia" panose="02040502050405020303" pitchFamily="18" charset="0"/>
              </a:rPr>
              <a:t>EG</a:t>
            </a:r>
          </a:p>
        </p:txBody>
      </p:sp>
      <p:sp>
        <p:nvSpPr>
          <p:cNvPr id="6" name="TextBox 5">
            <a:extLst>
              <a:ext uri="{FF2B5EF4-FFF2-40B4-BE49-F238E27FC236}">
                <a16:creationId xmlns:a16="http://schemas.microsoft.com/office/drawing/2014/main" id="{A1E88CFF-5D76-74FE-6584-F00452767230}"/>
              </a:ext>
            </a:extLst>
          </p:cNvPr>
          <p:cNvSpPr txBox="1"/>
          <p:nvPr/>
        </p:nvSpPr>
        <p:spPr>
          <a:xfrm>
            <a:off x="2662427" y="2038343"/>
            <a:ext cx="8508075" cy="461665"/>
          </a:xfrm>
          <a:prstGeom prst="rect">
            <a:avLst/>
          </a:prstGeom>
          <a:noFill/>
        </p:spPr>
        <p:txBody>
          <a:bodyPr wrap="square" rtlCol="0">
            <a:spAutoFit/>
          </a:bodyPr>
          <a:lstStyle/>
          <a:p>
            <a:r>
              <a:rPr lang="en-US" sz="2400" dirty="0">
                <a:latin typeface="Georgia" panose="02040502050405020303" pitchFamily="18" charset="0"/>
              </a:rPr>
              <a:t>stream realizations of nerves of small categories</a:t>
            </a:r>
          </a:p>
        </p:txBody>
      </p:sp>
      <p:sp>
        <p:nvSpPr>
          <p:cNvPr id="12" name="TextBox 11">
            <a:extLst>
              <a:ext uri="{FF2B5EF4-FFF2-40B4-BE49-F238E27FC236}">
                <a16:creationId xmlns:a16="http://schemas.microsoft.com/office/drawing/2014/main" id="{F19EB452-575A-8217-E2E0-4D9741D0B1DC}"/>
              </a:ext>
            </a:extLst>
          </p:cNvPr>
          <p:cNvSpPr txBox="1"/>
          <p:nvPr/>
        </p:nvSpPr>
        <p:spPr>
          <a:xfrm>
            <a:off x="1524759" y="2908585"/>
            <a:ext cx="1008372" cy="461665"/>
          </a:xfrm>
          <a:prstGeom prst="rect">
            <a:avLst/>
          </a:prstGeom>
          <a:noFill/>
        </p:spPr>
        <p:txBody>
          <a:bodyPr wrap="square" rtlCol="0">
            <a:spAutoFit/>
          </a:bodyPr>
          <a:lstStyle/>
          <a:p>
            <a:pPr algn="r"/>
            <a:r>
              <a:rPr lang="en-US" sz="2400" b="1" dirty="0">
                <a:latin typeface="Georgia" panose="02040502050405020303" pitchFamily="18" charset="0"/>
              </a:rPr>
              <a:t>EG</a:t>
            </a:r>
          </a:p>
        </p:txBody>
      </p:sp>
      <p:sp>
        <p:nvSpPr>
          <p:cNvPr id="14" name="TextBox 13">
            <a:extLst>
              <a:ext uri="{FF2B5EF4-FFF2-40B4-BE49-F238E27FC236}">
                <a16:creationId xmlns:a16="http://schemas.microsoft.com/office/drawing/2014/main" id="{940F75CB-B642-DE86-794E-E02DC501E992}"/>
              </a:ext>
            </a:extLst>
          </p:cNvPr>
          <p:cNvSpPr txBox="1"/>
          <p:nvPr/>
        </p:nvSpPr>
        <p:spPr>
          <a:xfrm>
            <a:off x="2662426" y="2908585"/>
            <a:ext cx="8508075" cy="461665"/>
          </a:xfrm>
          <a:prstGeom prst="rect">
            <a:avLst/>
          </a:prstGeom>
          <a:noFill/>
        </p:spPr>
        <p:txBody>
          <a:bodyPr wrap="square" rtlCol="0">
            <a:spAutoFit/>
          </a:bodyPr>
          <a:lstStyle/>
          <a:p>
            <a:r>
              <a:rPr lang="en-US" sz="2400" dirty="0">
                <a:latin typeface="Georgia" panose="02040502050405020303" pitchFamily="18" charset="0"/>
              </a:rPr>
              <a:t>more general homotopy colimits of dynamical systems </a:t>
            </a:r>
          </a:p>
        </p:txBody>
      </p:sp>
      <p:sp>
        <p:nvSpPr>
          <p:cNvPr id="7" name="Oval 6">
            <a:extLst>
              <a:ext uri="{FF2B5EF4-FFF2-40B4-BE49-F238E27FC236}">
                <a16:creationId xmlns:a16="http://schemas.microsoft.com/office/drawing/2014/main" id="{FA811CDB-6CE2-9D49-F5ED-E07D36D21303}"/>
              </a:ext>
            </a:extLst>
          </p:cNvPr>
          <p:cNvSpPr/>
          <p:nvPr/>
        </p:nvSpPr>
        <p:spPr>
          <a:xfrm>
            <a:off x="4014000" y="3909889"/>
            <a:ext cx="143504" cy="1467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177B27B-F9A5-E42E-141E-98C6ADB2A30D}"/>
              </a:ext>
            </a:extLst>
          </p:cNvPr>
          <p:cNvCxnSpPr>
            <a:cxnSpLocks/>
            <a:endCxn id="9" idx="1"/>
          </p:cNvCxnSpPr>
          <p:nvPr/>
        </p:nvCxnSpPr>
        <p:spPr>
          <a:xfrm>
            <a:off x="4097092" y="3983267"/>
            <a:ext cx="958394" cy="9152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Oval 8">
            <a:extLst>
              <a:ext uri="{FF2B5EF4-FFF2-40B4-BE49-F238E27FC236}">
                <a16:creationId xmlns:a16="http://schemas.microsoft.com/office/drawing/2014/main" id="{0F66F9EF-7A55-D5A0-15F3-4AE35445A88D}"/>
              </a:ext>
            </a:extLst>
          </p:cNvPr>
          <p:cNvSpPr/>
          <p:nvPr/>
        </p:nvSpPr>
        <p:spPr>
          <a:xfrm>
            <a:off x="5034470" y="4877043"/>
            <a:ext cx="143504" cy="1467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AB7099C-FC71-BAF1-7065-B749EEE25239}"/>
              </a:ext>
            </a:extLst>
          </p:cNvPr>
          <p:cNvSpPr txBox="1">
            <a:spLocks/>
          </p:cNvSpPr>
          <p:nvPr/>
        </p:nvSpPr>
        <p:spPr>
          <a:xfrm>
            <a:off x="4014000" y="3581119"/>
            <a:ext cx="560306" cy="419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Georgia"/>
                <a:cs typeface="Georgia"/>
              </a:rPr>
              <a:t>X</a:t>
            </a:r>
          </a:p>
        </p:txBody>
      </p:sp>
      <p:sp>
        <p:nvSpPr>
          <p:cNvPr id="15" name="Title 1">
            <a:extLst>
              <a:ext uri="{FF2B5EF4-FFF2-40B4-BE49-F238E27FC236}">
                <a16:creationId xmlns:a16="http://schemas.microsoft.com/office/drawing/2014/main" id="{932FF513-45F2-F34B-760F-6D8215162CB3}"/>
              </a:ext>
            </a:extLst>
          </p:cNvPr>
          <p:cNvSpPr txBox="1">
            <a:spLocks/>
          </p:cNvSpPr>
          <p:nvPr/>
        </p:nvSpPr>
        <p:spPr>
          <a:xfrm>
            <a:off x="5106222" y="4740871"/>
            <a:ext cx="560306" cy="419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Georgia"/>
                <a:cs typeface="Georgia"/>
              </a:rPr>
              <a:t>Y</a:t>
            </a:r>
          </a:p>
        </p:txBody>
      </p:sp>
      <p:sp>
        <p:nvSpPr>
          <p:cNvPr id="16" name="Oval 15">
            <a:extLst>
              <a:ext uri="{FF2B5EF4-FFF2-40B4-BE49-F238E27FC236}">
                <a16:creationId xmlns:a16="http://schemas.microsoft.com/office/drawing/2014/main" id="{80311417-C82A-74E5-2DBE-A0AC4C72C5C9}"/>
              </a:ext>
            </a:extLst>
          </p:cNvPr>
          <p:cNvSpPr/>
          <p:nvPr/>
        </p:nvSpPr>
        <p:spPr>
          <a:xfrm rot="10800000">
            <a:off x="7622107" y="3712267"/>
            <a:ext cx="430646" cy="9671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an 16">
            <a:extLst>
              <a:ext uri="{FF2B5EF4-FFF2-40B4-BE49-F238E27FC236}">
                <a16:creationId xmlns:a16="http://schemas.microsoft.com/office/drawing/2014/main" id="{C7F321BF-11AD-6ADD-27FB-E5A36B0DE8C8}"/>
              </a:ext>
            </a:extLst>
          </p:cNvPr>
          <p:cNvSpPr/>
          <p:nvPr/>
        </p:nvSpPr>
        <p:spPr>
          <a:xfrm rot="16200000">
            <a:off x="6644463" y="3138828"/>
            <a:ext cx="519289" cy="216182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AE6F3DB9-CF52-6C68-3FA5-DC1F9B54B104}"/>
              </a:ext>
            </a:extLst>
          </p:cNvPr>
          <p:cNvSpPr txBox="1">
            <a:spLocks/>
          </p:cNvSpPr>
          <p:nvPr/>
        </p:nvSpPr>
        <p:spPr>
          <a:xfrm>
            <a:off x="6034263" y="4543925"/>
            <a:ext cx="1617601" cy="419100"/>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err="1">
                <a:latin typeface="Georgia"/>
                <a:cs typeface="Georgia"/>
              </a:rPr>
              <a:t>XxI</a:t>
            </a:r>
            <a:r>
              <a:rPr lang="en-US" sz="1400" dirty="0">
                <a:latin typeface="Georgia"/>
                <a:cs typeface="Georgia"/>
              </a:rPr>
              <a:t> where I is directed</a:t>
            </a:r>
          </a:p>
        </p:txBody>
      </p:sp>
      <p:sp>
        <p:nvSpPr>
          <p:cNvPr id="19" name="Title 1">
            <a:extLst>
              <a:ext uri="{FF2B5EF4-FFF2-40B4-BE49-F238E27FC236}">
                <a16:creationId xmlns:a16="http://schemas.microsoft.com/office/drawing/2014/main" id="{9A9F8E21-D93E-5DE2-CD56-4C013F72DCA7}"/>
              </a:ext>
            </a:extLst>
          </p:cNvPr>
          <p:cNvSpPr txBox="1">
            <a:spLocks/>
          </p:cNvSpPr>
          <p:nvPr/>
        </p:nvSpPr>
        <p:spPr>
          <a:xfrm>
            <a:off x="7839956" y="4554157"/>
            <a:ext cx="560306" cy="419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400" dirty="0">
                <a:latin typeface="Georgia"/>
                <a:cs typeface="Georgia"/>
              </a:rPr>
              <a:t>Y</a:t>
            </a:r>
          </a:p>
        </p:txBody>
      </p:sp>
    </p:spTree>
    <p:extLst>
      <p:ext uri="{BB962C8B-B14F-4D97-AF65-F5344CB8AC3E}">
        <p14:creationId xmlns:p14="http://schemas.microsoft.com/office/powerpoint/2010/main" val="3987970168"/>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682" y="2949213"/>
            <a:ext cx="9584635" cy="1143000"/>
          </a:xfrm>
        </p:spPr>
        <p:txBody>
          <a:bodyPr>
            <a:normAutofit/>
          </a:bodyPr>
          <a:lstStyle/>
          <a:p>
            <a:pPr algn="ctr"/>
            <a:r>
              <a:rPr lang="en-US" dirty="0">
                <a:latin typeface="Georgia"/>
                <a:cs typeface="Georgia"/>
              </a:rPr>
              <a:t>I. homotopy theories of 1-categories</a:t>
            </a:r>
          </a:p>
        </p:txBody>
      </p:sp>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286846"/>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directed homotopy equivalence</a:t>
            </a:r>
          </a:p>
        </p:txBody>
      </p:sp>
      <p:sp>
        <p:nvSpPr>
          <p:cNvPr id="4" name="TextBox 3"/>
          <p:cNvSpPr txBox="1"/>
          <p:nvPr/>
        </p:nvSpPr>
        <p:spPr>
          <a:xfrm>
            <a:off x="2600184" y="1355026"/>
            <a:ext cx="8347902" cy="369332"/>
          </a:xfrm>
          <a:prstGeom prst="rect">
            <a:avLst/>
          </a:prstGeom>
          <a:noFill/>
        </p:spPr>
        <p:txBody>
          <a:bodyPr wrap="square" rtlCol="0">
            <a:spAutoFit/>
          </a:bodyPr>
          <a:lstStyle/>
          <a:p>
            <a:r>
              <a:rPr lang="en-US" dirty="0">
                <a:latin typeface="Georgia"/>
                <a:cs typeface="Georgia"/>
              </a:rPr>
              <a:t>dihomotopy equivalence = stream map with inverse up to </a:t>
            </a:r>
            <a:r>
              <a:rPr lang="en-US" b="1" dirty="0">
                <a:latin typeface="Georgia"/>
                <a:cs typeface="Georgia"/>
              </a:rPr>
              <a:t>directed homotopy</a:t>
            </a:r>
          </a:p>
        </p:txBody>
      </p:sp>
      <p:sp>
        <p:nvSpPr>
          <p:cNvPr id="10" name="Rectangle 9"/>
          <p:cNvSpPr/>
          <p:nvPr/>
        </p:nvSpPr>
        <p:spPr>
          <a:xfrm>
            <a:off x="2600184" y="2310263"/>
            <a:ext cx="3163538" cy="2803805"/>
          </a:xfrm>
          <a:prstGeom prst="rect">
            <a:avLst/>
          </a:prstGeom>
          <a:solidFill>
            <a:schemeClr val="bg1">
              <a:lumMod val="8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11" name="Rectangle 10"/>
          <p:cNvSpPr/>
          <p:nvPr/>
        </p:nvSpPr>
        <p:spPr>
          <a:xfrm>
            <a:off x="3085441" y="3825674"/>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323926" y="2724716"/>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1908" y="3516492"/>
            <a:ext cx="317500" cy="203200"/>
          </a:xfrm>
          <a:prstGeom prst="rect">
            <a:avLst/>
          </a:prstGeom>
        </p:spPr>
      </p:pic>
      <p:sp>
        <p:nvSpPr>
          <p:cNvPr id="16" name="Freeform 15"/>
          <p:cNvSpPr/>
          <p:nvPr/>
        </p:nvSpPr>
        <p:spPr>
          <a:xfrm>
            <a:off x="6697394" y="2193044"/>
            <a:ext cx="2655557" cy="2993819"/>
          </a:xfrm>
          <a:custGeom>
            <a:avLst/>
            <a:gdLst>
              <a:gd name="connsiteX0" fmla="*/ 120939 w 2655557"/>
              <a:gd name="connsiteY0" fmla="*/ 2993819 h 2993819"/>
              <a:gd name="connsiteX1" fmla="*/ 268354 w 2655557"/>
              <a:gd name="connsiteY1" fmla="*/ 1791756 h 2993819"/>
              <a:gd name="connsiteX2" fmla="*/ 2490923 w 2655557"/>
              <a:gd name="connsiteY2" fmla="*/ 1054641 h 2993819"/>
              <a:gd name="connsiteX3" fmla="*/ 2490923 w 2655557"/>
              <a:gd name="connsiteY3" fmla="*/ 0 h 2993819"/>
              <a:gd name="connsiteX4" fmla="*/ 2490923 w 2655557"/>
              <a:gd name="connsiteY4" fmla="*/ 0 h 299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557" h="2993819">
                <a:moveTo>
                  <a:pt x="120939" y="2993819"/>
                </a:moveTo>
                <a:cubicBezTo>
                  <a:pt x="-2852" y="2554385"/>
                  <a:pt x="-126643" y="2114952"/>
                  <a:pt x="268354" y="1791756"/>
                </a:cubicBezTo>
                <a:cubicBezTo>
                  <a:pt x="663351" y="1468560"/>
                  <a:pt x="2120495" y="1353267"/>
                  <a:pt x="2490923" y="1054641"/>
                </a:cubicBezTo>
                <a:cubicBezTo>
                  <a:pt x="2861351" y="756015"/>
                  <a:pt x="2490923" y="0"/>
                  <a:pt x="2490923" y="0"/>
                </a:cubicBezTo>
                <a:lnTo>
                  <a:pt x="2490923"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Freeform 16"/>
          <p:cNvSpPr/>
          <p:nvPr/>
        </p:nvSpPr>
        <p:spPr>
          <a:xfrm>
            <a:off x="6806992" y="3621912"/>
            <a:ext cx="1356478" cy="1553610"/>
          </a:xfrm>
          <a:custGeom>
            <a:avLst/>
            <a:gdLst>
              <a:gd name="connsiteX0" fmla="*/ 0 w 1356478"/>
              <a:gd name="connsiteY0" fmla="*/ 1553610 h 1553610"/>
              <a:gd name="connsiteX1" fmla="*/ 1247361 w 1356478"/>
              <a:gd name="connsiteY1" fmla="*/ 1168043 h 1553610"/>
              <a:gd name="connsiteX2" fmla="*/ 1292719 w 1356478"/>
              <a:gd name="connsiteY2" fmla="*/ 0 h 1553610"/>
              <a:gd name="connsiteX3" fmla="*/ 1292719 w 1356478"/>
              <a:gd name="connsiteY3" fmla="*/ 0 h 1553610"/>
            </a:gdLst>
            <a:ahLst/>
            <a:cxnLst>
              <a:cxn ang="0">
                <a:pos x="connsiteX0" y="connsiteY0"/>
              </a:cxn>
              <a:cxn ang="0">
                <a:pos x="connsiteX1" y="connsiteY1"/>
              </a:cxn>
              <a:cxn ang="0">
                <a:pos x="connsiteX2" y="connsiteY2"/>
              </a:cxn>
              <a:cxn ang="0">
                <a:pos x="connsiteX3" y="connsiteY3"/>
              </a:cxn>
            </a:cxnLst>
            <a:rect l="l" t="t" r="r" b="b"/>
            <a:pathLst>
              <a:path w="1356478" h="1553610">
                <a:moveTo>
                  <a:pt x="0" y="1553610"/>
                </a:moveTo>
                <a:cubicBezTo>
                  <a:pt x="515954" y="1490294"/>
                  <a:pt x="1031908" y="1426978"/>
                  <a:pt x="1247361" y="1168043"/>
                </a:cubicBezTo>
                <a:cubicBezTo>
                  <a:pt x="1462814" y="909108"/>
                  <a:pt x="1292719" y="0"/>
                  <a:pt x="1292719" y="0"/>
                </a:cubicBezTo>
                <a:lnTo>
                  <a:pt x="1292719"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Freeform 17"/>
          <p:cNvSpPr/>
          <p:nvPr/>
        </p:nvSpPr>
        <p:spPr>
          <a:xfrm>
            <a:off x="7716290" y="2204385"/>
            <a:ext cx="1483367" cy="1474229"/>
          </a:xfrm>
          <a:custGeom>
            <a:avLst/>
            <a:gdLst>
              <a:gd name="connsiteX0" fmla="*/ 77252 w 1483367"/>
              <a:gd name="connsiteY0" fmla="*/ 1474229 h 1474229"/>
              <a:gd name="connsiteX1" fmla="*/ 156629 w 1483367"/>
              <a:gd name="connsiteY1" fmla="*/ 442268 h 1474229"/>
              <a:gd name="connsiteX2" fmla="*/ 1483367 w 1483367"/>
              <a:gd name="connsiteY2" fmla="*/ 0 h 1474229"/>
              <a:gd name="connsiteX3" fmla="*/ 1483367 w 1483367"/>
              <a:gd name="connsiteY3" fmla="*/ 0 h 1474229"/>
            </a:gdLst>
            <a:ahLst/>
            <a:cxnLst>
              <a:cxn ang="0">
                <a:pos x="connsiteX0" y="connsiteY0"/>
              </a:cxn>
              <a:cxn ang="0">
                <a:pos x="connsiteX1" y="connsiteY1"/>
              </a:cxn>
              <a:cxn ang="0">
                <a:pos x="connsiteX2" y="connsiteY2"/>
              </a:cxn>
              <a:cxn ang="0">
                <a:pos x="connsiteX3" y="connsiteY3"/>
              </a:cxn>
            </a:cxnLst>
            <a:rect l="l" t="t" r="r" b="b"/>
            <a:pathLst>
              <a:path w="1483367" h="1474229">
                <a:moveTo>
                  <a:pt x="77252" y="1474229"/>
                </a:moveTo>
                <a:cubicBezTo>
                  <a:pt x="-236" y="1081101"/>
                  <a:pt x="-77724" y="687973"/>
                  <a:pt x="156629" y="442268"/>
                </a:cubicBezTo>
                <a:cubicBezTo>
                  <a:pt x="390982" y="196563"/>
                  <a:pt x="1483367" y="0"/>
                  <a:pt x="1483367" y="0"/>
                </a:cubicBezTo>
                <a:lnTo>
                  <a:pt x="1483367" y="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9" name="Straight Arrow Connector 18"/>
          <p:cNvCxnSpPr/>
          <p:nvPr/>
        </p:nvCxnSpPr>
        <p:spPr>
          <a:xfrm flipV="1">
            <a:off x="7279073" y="3705440"/>
            <a:ext cx="416396" cy="13193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8163470" y="4132222"/>
            <a:ext cx="0" cy="32886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8235493" y="2326175"/>
            <a:ext cx="416396" cy="13193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7453953" y="4965431"/>
            <a:ext cx="416396" cy="10704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3296269" y="5550741"/>
            <a:ext cx="6039973" cy="369332"/>
          </a:xfrm>
          <a:prstGeom prst="rect">
            <a:avLst/>
          </a:prstGeom>
          <a:noFill/>
        </p:spPr>
        <p:txBody>
          <a:bodyPr wrap="square" rtlCol="0">
            <a:spAutoFit/>
          </a:bodyPr>
          <a:lstStyle/>
          <a:p>
            <a:r>
              <a:rPr lang="en-US" dirty="0">
                <a:latin typeface="Georgia"/>
                <a:cs typeface="Georgia"/>
              </a:rPr>
              <a:t>state spaces of systems with similar qualitative features</a:t>
            </a:r>
          </a:p>
        </p:txBody>
      </p:sp>
    </p:spTree>
    <p:extLst>
      <p:ext uri="{BB962C8B-B14F-4D97-AF65-F5344CB8AC3E}">
        <p14:creationId xmlns:p14="http://schemas.microsoft.com/office/powerpoint/2010/main" val="1405090660"/>
      </p:ext>
    </p:extLst>
  </p:cSld>
  <p:clrMapOvr>
    <a:masterClrMapping/>
  </p:clrMapOvr>
  <mc:AlternateContent xmlns:mc="http://schemas.openxmlformats.org/markup-compatibility/2006" xmlns:p14="http://schemas.microsoft.com/office/powerpoint/2010/main">
    <mc:Choice Requires="p14">
      <p:transition spd="slow" p14:dur="2000" advTm="143922"/>
    </mc:Choice>
    <mc:Fallback xmlns="">
      <p:transition xmlns:p14="http://schemas.microsoft.com/office/powerpoint/2010/main" spd="slow" advTm="14392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Georgia"/>
                <a:cs typeface="Georgia"/>
              </a:rPr>
              <a:t>directed homotopy types</a:t>
            </a:r>
          </a:p>
        </p:txBody>
      </p:sp>
      <p:sp>
        <p:nvSpPr>
          <p:cNvPr id="3" name="Rectangle 2"/>
          <p:cNvSpPr/>
          <p:nvPr/>
        </p:nvSpPr>
        <p:spPr>
          <a:xfrm>
            <a:off x="2416385" y="2310263"/>
            <a:ext cx="3163538" cy="2803805"/>
          </a:xfrm>
          <a:prstGeom prst="rect">
            <a:avLst/>
          </a:prstGeom>
          <a:solidFill>
            <a:schemeClr val="bg1">
              <a:lumMod val="8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5" name="Rectangle 4"/>
          <p:cNvSpPr/>
          <p:nvPr/>
        </p:nvSpPr>
        <p:spPr>
          <a:xfrm>
            <a:off x="2901642" y="3825674"/>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40127" y="2724716"/>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562236" y="2310263"/>
            <a:ext cx="3163538" cy="2803805"/>
          </a:xfrm>
          <a:prstGeom prst="rect">
            <a:avLst/>
          </a:prstGeom>
          <a:solidFill>
            <a:schemeClr val="bg1">
              <a:lumMod val="8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8" name="Rectangle 7"/>
          <p:cNvSpPr/>
          <p:nvPr/>
        </p:nvSpPr>
        <p:spPr>
          <a:xfrm>
            <a:off x="7080911" y="2724716"/>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352814" y="3825674"/>
            <a:ext cx="918296" cy="893377"/>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0098" y="3460640"/>
            <a:ext cx="317500" cy="431800"/>
          </a:xfrm>
          <a:prstGeom prst="rect">
            <a:avLst/>
          </a:prstGeom>
        </p:spPr>
      </p:pic>
      <p:sp>
        <p:nvSpPr>
          <p:cNvPr id="11" name="TextBox 10"/>
          <p:cNvSpPr txBox="1"/>
          <p:nvPr/>
        </p:nvSpPr>
        <p:spPr>
          <a:xfrm>
            <a:off x="3819938" y="5550741"/>
            <a:ext cx="4922350" cy="369332"/>
          </a:xfrm>
          <a:prstGeom prst="rect">
            <a:avLst/>
          </a:prstGeom>
          <a:noFill/>
        </p:spPr>
        <p:txBody>
          <a:bodyPr wrap="square" rtlCol="0">
            <a:spAutoFit/>
          </a:bodyPr>
          <a:lstStyle/>
          <a:p>
            <a:r>
              <a:rPr lang="en-US" dirty="0">
                <a:latin typeface="Georgia"/>
                <a:cs typeface="Georgia"/>
              </a:rPr>
              <a:t>homeomorphic but not dihomotopy equivalent</a:t>
            </a:r>
          </a:p>
        </p:txBody>
      </p:sp>
    </p:spTree>
    <p:extLst>
      <p:ext uri="{BB962C8B-B14F-4D97-AF65-F5344CB8AC3E}">
        <p14:creationId xmlns:p14="http://schemas.microsoft.com/office/powerpoint/2010/main" val="3826626541"/>
      </p:ext>
    </p:extLst>
  </p:cSld>
  <p:clrMapOvr>
    <a:masterClrMapping/>
  </p:clrMapOvr>
  <mc:AlternateContent xmlns:mc="http://schemas.openxmlformats.org/markup-compatibility/2006" xmlns:p14="http://schemas.microsoft.com/office/powerpoint/2010/main">
    <mc:Choice Requires="p14">
      <p:transition spd="slow" p14:dur="2000" advTm="15915"/>
    </mc:Choice>
    <mc:Fallback xmlns="">
      <p:transition xmlns:p14="http://schemas.microsoft.com/office/powerpoint/2010/main" spd="slow" advTm="1591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884182" y="2623699"/>
            <a:ext cx="2506350" cy="2005383"/>
          </a:xfrm>
          <a:prstGeom prst="rect">
            <a:avLst/>
          </a:prstGeom>
          <a:solidFill>
            <a:srgbClr val="A6A6A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ctr"/>
            <a:r>
              <a:rPr lang="en-US" dirty="0">
                <a:latin typeface="Georgia"/>
                <a:cs typeface="Georgia"/>
              </a:rPr>
              <a:t>directed homotopy types</a:t>
            </a:r>
          </a:p>
        </p:txBody>
      </p:sp>
      <p:sp>
        <p:nvSpPr>
          <p:cNvPr id="4" name="Cube 3"/>
          <p:cNvSpPr/>
          <p:nvPr/>
        </p:nvSpPr>
        <p:spPr>
          <a:xfrm>
            <a:off x="3863437" y="2606986"/>
            <a:ext cx="1019249" cy="2239347"/>
          </a:xfrm>
          <a:prstGeom prst="cube">
            <a:avLst/>
          </a:prstGeom>
          <a:solidFill>
            <a:schemeClr val="bg1">
              <a:lumMod val="65000"/>
              <a:alpha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be 9"/>
          <p:cNvSpPr/>
          <p:nvPr/>
        </p:nvSpPr>
        <p:spPr>
          <a:xfrm>
            <a:off x="5619901" y="2606986"/>
            <a:ext cx="1019249" cy="2239347"/>
          </a:xfrm>
          <a:prstGeom prst="cube">
            <a:avLst/>
          </a:prstGeom>
          <a:solidFill>
            <a:schemeClr val="bg1">
              <a:lumMod val="65000"/>
              <a:alpha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3867472" y="1871676"/>
            <a:ext cx="2771676" cy="985982"/>
          </a:xfrm>
          <a:prstGeom prst="cub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863436" y="2389738"/>
            <a:ext cx="2506350" cy="2473306"/>
          </a:xfrm>
          <a:prstGeom prst="rect">
            <a:avLst/>
          </a:prstGeom>
          <a:solidFill>
            <a:srgbClr val="A6A6A6">
              <a:alpha val="47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3614821" y="4094314"/>
            <a:ext cx="2771675" cy="985982"/>
          </a:xfrm>
          <a:prstGeom prst="cube">
            <a:avLst/>
          </a:prstGeom>
          <a:solidFill>
            <a:schemeClr val="bg1">
              <a:lumMod val="65000"/>
              <a:alpha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ube 17"/>
          <p:cNvSpPr/>
          <p:nvPr/>
        </p:nvSpPr>
        <p:spPr>
          <a:xfrm>
            <a:off x="3614821" y="2105640"/>
            <a:ext cx="1019249" cy="2239347"/>
          </a:xfrm>
          <a:prstGeom prst="cube">
            <a:avLst/>
          </a:prstGeom>
          <a:solidFill>
            <a:schemeClr val="bg1">
              <a:lumMod val="65000"/>
              <a:alpha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p:cNvSpPr/>
          <p:nvPr/>
        </p:nvSpPr>
        <p:spPr>
          <a:xfrm>
            <a:off x="5367247" y="2105640"/>
            <a:ext cx="1019249" cy="2239347"/>
          </a:xfrm>
          <a:prstGeom prst="cube">
            <a:avLst/>
          </a:prstGeom>
          <a:solidFill>
            <a:schemeClr val="bg1">
              <a:lumMod val="65000"/>
              <a:alpha val="9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4321" y="3375724"/>
            <a:ext cx="317500" cy="431800"/>
          </a:xfrm>
          <a:prstGeom prst="rect">
            <a:avLst/>
          </a:prstGeom>
        </p:spPr>
      </p:pic>
      <p:sp>
        <p:nvSpPr>
          <p:cNvPr id="22" name="Oval 21"/>
          <p:cNvSpPr/>
          <p:nvPr/>
        </p:nvSpPr>
        <p:spPr>
          <a:xfrm>
            <a:off x="8119445" y="3478501"/>
            <a:ext cx="224380" cy="226845"/>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3" name="Picture 22"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34321" y="3478500"/>
            <a:ext cx="317500" cy="203200"/>
          </a:xfrm>
          <a:prstGeom prst="rect">
            <a:avLst/>
          </a:prstGeom>
        </p:spPr>
      </p:pic>
      <p:sp>
        <p:nvSpPr>
          <p:cNvPr id="24" name="TextBox 23"/>
          <p:cNvSpPr txBox="1"/>
          <p:nvPr/>
        </p:nvSpPr>
        <p:spPr>
          <a:xfrm>
            <a:off x="4882685" y="5349363"/>
            <a:ext cx="4143656" cy="369332"/>
          </a:xfrm>
          <a:prstGeom prst="rect">
            <a:avLst/>
          </a:prstGeom>
          <a:noFill/>
        </p:spPr>
        <p:txBody>
          <a:bodyPr wrap="square" rtlCol="0">
            <a:spAutoFit/>
          </a:bodyPr>
          <a:lstStyle/>
          <a:p>
            <a:r>
              <a:rPr lang="en-US" dirty="0">
                <a:latin typeface="Georgia"/>
                <a:cs typeface="Georgia"/>
              </a:rPr>
              <a:t>contractible but not dicontractible</a:t>
            </a:r>
          </a:p>
        </p:txBody>
      </p:sp>
      <p:sp>
        <p:nvSpPr>
          <p:cNvPr id="25" name="TextBox 24"/>
          <p:cNvSpPr txBox="1"/>
          <p:nvPr/>
        </p:nvSpPr>
        <p:spPr>
          <a:xfrm>
            <a:off x="7948966" y="6221725"/>
            <a:ext cx="3831295" cy="369332"/>
          </a:xfrm>
          <a:prstGeom prst="rect">
            <a:avLst/>
          </a:prstGeom>
          <a:noFill/>
        </p:spPr>
        <p:txBody>
          <a:bodyPr wrap="square" rtlCol="0">
            <a:spAutoFit/>
          </a:bodyPr>
          <a:lstStyle/>
          <a:p>
            <a:pPr algn="r"/>
            <a:r>
              <a:rPr lang="en-US" dirty="0">
                <a:latin typeface="Georgia"/>
                <a:cs typeface="Georgia"/>
              </a:rPr>
              <a:t>[L. </a:t>
            </a:r>
            <a:r>
              <a:rPr lang="en-US" dirty="0" err="1">
                <a:latin typeface="Georgia"/>
                <a:cs typeface="Georgia"/>
              </a:rPr>
              <a:t>Fajstrup</a:t>
            </a:r>
            <a:r>
              <a:rPr lang="en-US" dirty="0">
                <a:latin typeface="Georgia"/>
                <a:cs typeface="Georgia"/>
              </a:rPr>
              <a:t>, 2009]</a:t>
            </a:r>
          </a:p>
        </p:txBody>
      </p:sp>
      <p:sp>
        <p:nvSpPr>
          <p:cNvPr id="20" name="Rectangle 19"/>
          <p:cNvSpPr/>
          <p:nvPr/>
        </p:nvSpPr>
        <p:spPr>
          <a:xfrm>
            <a:off x="3629510" y="2389738"/>
            <a:ext cx="2506350" cy="2473306"/>
          </a:xfrm>
          <a:prstGeom prst="rect">
            <a:avLst/>
          </a:prstGeom>
          <a:solidFill>
            <a:srgbClr val="A6A6A6">
              <a:alpha val="47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90702561"/>
      </p:ext>
    </p:extLst>
  </p:cSld>
  <p:clrMapOvr>
    <a:masterClrMapping/>
  </p:clrMapOvr>
  <mc:AlternateContent xmlns:mc="http://schemas.openxmlformats.org/markup-compatibility/2006" xmlns:p14="http://schemas.microsoft.com/office/powerpoint/2010/main">
    <mc:Choice Requires="p14">
      <p:transition spd="slow" p14:dur="2000" advTm="6912"/>
    </mc:Choice>
    <mc:Fallback xmlns="">
      <p:transition xmlns:p14="http://schemas.microsoft.com/office/powerpoint/2010/main" spd="slow" advTm="69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0" presetClass="exit" presetSubtype="0" fill="hold" nodeType="after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6" grpId="0" animBg="1"/>
      <p:bldP spid="17" grpId="0" animBg="1"/>
      <p:bldP spid="18" grpId="0" animBg="1"/>
      <p:bldP spid="19" grpId="0" animBg="1"/>
      <p:bldP spid="24"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fontScale="90000"/>
          </a:bodyPr>
          <a:lstStyle/>
          <a:p>
            <a:r>
              <a:rPr lang="en-US" dirty="0">
                <a:latin typeface="Georgia"/>
                <a:cs typeface="Georgia"/>
              </a:rPr>
              <a:t>indecomposability of directed homotopy types</a:t>
            </a:r>
          </a:p>
        </p:txBody>
      </p:sp>
      <p:pic>
        <p:nvPicPr>
          <p:cNvPr id="4" name="Picture 3" descr="Graphical user interface&#10;&#10;Description automatically generated">
            <a:extLst>
              <a:ext uri="{FF2B5EF4-FFF2-40B4-BE49-F238E27FC236}">
                <a16:creationId xmlns:a16="http://schemas.microsoft.com/office/drawing/2014/main" id="{4350B6C6-D0F7-DDB6-3DA8-438FF9A47D39}"/>
              </a:ext>
            </a:extLst>
          </p:cNvPr>
          <p:cNvPicPr>
            <a:picLocks noChangeAspect="1"/>
          </p:cNvPicPr>
          <p:nvPr/>
        </p:nvPicPr>
        <p:blipFill>
          <a:blip r:embed="rId3"/>
          <a:stretch>
            <a:fillRect/>
          </a:stretch>
        </p:blipFill>
        <p:spPr>
          <a:xfrm>
            <a:off x="3170255" y="2002062"/>
            <a:ext cx="3579091" cy="2183141"/>
          </a:xfrm>
          <a:prstGeom prst="rect">
            <a:avLst/>
          </a:prstGeom>
        </p:spPr>
      </p:pic>
      <p:sp>
        <p:nvSpPr>
          <p:cNvPr id="9" name="TextBox 8">
            <a:extLst>
              <a:ext uri="{FF2B5EF4-FFF2-40B4-BE49-F238E27FC236}">
                <a16:creationId xmlns:a16="http://schemas.microsoft.com/office/drawing/2014/main" id="{76CA995C-D1B9-C33E-6FF0-695BFC702C65}"/>
              </a:ext>
            </a:extLst>
          </p:cNvPr>
          <p:cNvSpPr txBox="1"/>
          <p:nvPr/>
        </p:nvSpPr>
        <p:spPr>
          <a:xfrm>
            <a:off x="6935084" y="2450398"/>
            <a:ext cx="2304323" cy="1169551"/>
          </a:xfrm>
          <a:prstGeom prst="rect">
            <a:avLst/>
          </a:prstGeom>
          <a:noFill/>
        </p:spPr>
        <p:txBody>
          <a:bodyPr wrap="square" rtlCol="0">
            <a:spAutoFit/>
          </a:bodyPr>
          <a:lstStyle/>
          <a:p>
            <a:pPr algn="ctr"/>
            <a:r>
              <a:rPr lang="en-US" sz="1400" dirty="0">
                <a:latin typeface="Georgia"/>
                <a:cs typeface="Georgia"/>
              </a:rPr>
              <a:t>inclusion of cubes in an iterated subdivision of cubes almost never has the homotopy extension property</a:t>
            </a:r>
          </a:p>
        </p:txBody>
      </p:sp>
      <p:sp>
        <p:nvSpPr>
          <p:cNvPr id="10" name="TextBox 9">
            <a:extLst>
              <a:ext uri="{FF2B5EF4-FFF2-40B4-BE49-F238E27FC236}">
                <a16:creationId xmlns:a16="http://schemas.microsoft.com/office/drawing/2014/main" id="{B228E014-2A45-44B0-3C3D-DA43FC691842}"/>
              </a:ext>
            </a:extLst>
          </p:cNvPr>
          <p:cNvSpPr txBox="1"/>
          <p:nvPr/>
        </p:nvSpPr>
        <p:spPr>
          <a:xfrm>
            <a:off x="2555001" y="5030864"/>
            <a:ext cx="9023280" cy="338554"/>
          </a:xfrm>
          <a:prstGeom prst="rect">
            <a:avLst/>
          </a:prstGeom>
          <a:noFill/>
        </p:spPr>
        <p:txBody>
          <a:bodyPr wrap="square" rtlCol="0">
            <a:spAutoFit/>
          </a:bodyPr>
          <a:lstStyle/>
          <a:p>
            <a:r>
              <a:rPr lang="en-US" sz="1600" dirty="0">
                <a:latin typeface="Georgia" panose="02040502050405020303" pitchFamily="18" charset="0"/>
              </a:rPr>
              <a:t>directed spaces do not decompose into directed homotopy colimits of simple cells</a:t>
            </a:r>
          </a:p>
        </p:txBody>
      </p:sp>
    </p:spTree>
    <p:extLst>
      <p:ext uri="{BB962C8B-B14F-4D97-AF65-F5344CB8AC3E}">
        <p14:creationId xmlns:p14="http://schemas.microsoft.com/office/powerpoint/2010/main" val="3359561466"/>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no known Whitehead Theorem</a:t>
            </a:r>
          </a:p>
        </p:txBody>
      </p:sp>
      <p:sp>
        <p:nvSpPr>
          <p:cNvPr id="3" name="TextBox 2">
            <a:extLst>
              <a:ext uri="{FF2B5EF4-FFF2-40B4-BE49-F238E27FC236}">
                <a16:creationId xmlns:a16="http://schemas.microsoft.com/office/drawing/2014/main" id="{96AEEE70-7CBA-C59B-87CA-26EFFAAEBB4C}"/>
              </a:ext>
            </a:extLst>
          </p:cNvPr>
          <p:cNvSpPr txBox="1"/>
          <p:nvPr/>
        </p:nvSpPr>
        <p:spPr>
          <a:xfrm>
            <a:off x="2431434" y="1756323"/>
            <a:ext cx="9023280" cy="338554"/>
          </a:xfrm>
          <a:prstGeom prst="rect">
            <a:avLst/>
          </a:prstGeom>
          <a:noFill/>
        </p:spPr>
        <p:txBody>
          <a:bodyPr wrap="square" rtlCol="0">
            <a:spAutoFit/>
          </a:bodyPr>
          <a:lstStyle/>
          <a:p>
            <a:r>
              <a:rPr lang="en-US" sz="1600" dirty="0">
                <a:latin typeface="Georgia" panose="02040502050405020303" pitchFamily="18" charset="0"/>
              </a:rPr>
              <a:t>There is no known directed homotopy invariant π</a:t>
            </a:r>
            <a:r>
              <a:rPr lang="en-US" sz="1600" baseline="-25000" dirty="0">
                <a:latin typeface="Georgia" panose="02040502050405020303" pitchFamily="18" charset="0"/>
              </a:rPr>
              <a:t>*</a:t>
            </a:r>
            <a:r>
              <a:rPr lang="en-US" sz="1600" dirty="0">
                <a:latin typeface="Georgia" panose="02040502050405020303" pitchFamily="18" charset="0"/>
              </a:rPr>
              <a:t> such that </a:t>
            </a:r>
          </a:p>
        </p:txBody>
      </p:sp>
      <p:pic>
        <p:nvPicPr>
          <p:cNvPr id="5" name="Picture 4">
            <a:extLst>
              <a:ext uri="{FF2B5EF4-FFF2-40B4-BE49-F238E27FC236}">
                <a16:creationId xmlns:a16="http://schemas.microsoft.com/office/drawing/2014/main" id="{EA3A864B-DC65-B19F-E9A4-B5C0AB7115F8}"/>
              </a:ext>
            </a:extLst>
          </p:cNvPr>
          <p:cNvPicPr>
            <a:picLocks noChangeAspect="1"/>
          </p:cNvPicPr>
          <p:nvPr/>
        </p:nvPicPr>
        <p:blipFill>
          <a:blip r:embed="rId3"/>
          <a:stretch>
            <a:fillRect/>
          </a:stretch>
        </p:blipFill>
        <p:spPr>
          <a:xfrm>
            <a:off x="3816350" y="2267286"/>
            <a:ext cx="4559300" cy="469900"/>
          </a:xfrm>
          <a:prstGeom prst="rect">
            <a:avLst/>
          </a:prstGeom>
        </p:spPr>
      </p:pic>
      <p:sp>
        <p:nvSpPr>
          <p:cNvPr id="6" name="TextBox 5">
            <a:extLst>
              <a:ext uri="{FF2B5EF4-FFF2-40B4-BE49-F238E27FC236}">
                <a16:creationId xmlns:a16="http://schemas.microsoft.com/office/drawing/2014/main" id="{18230095-2554-734F-BF6E-4B37A3290474}"/>
              </a:ext>
            </a:extLst>
          </p:cNvPr>
          <p:cNvSpPr txBox="1"/>
          <p:nvPr/>
        </p:nvSpPr>
        <p:spPr>
          <a:xfrm>
            <a:off x="2555001" y="2909595"/>
            <a:ext cx="9023280" cy="584775"/>
          </a:xfrm>
          <a:prstGeom prst="rect">
            <a:avLst/>
          </a:prstGeom>
          <a:noFill/>
        </p:spPr>
        <p:txBody>
          <a:bodyPr wrap="square" rtlCol="0">
            <a:spAutoFit/>
          </a:bodyPr>
          <a:lstStyle/>
          <a:p>
            <a:r>
              <a:rPr lang="en-US" sz="1600" dirty="0">
                <a:latin typeface="Georgia" panose="02040502050405020303" pitchFamily="18" charset="0"/>
              </a:rPr>
              <a:t>is an isomorphism if and only if f is a directed homotopy equivalence and π</a:t>
            </a:r>
            <a:r>
              <a:rPr lang="en-US" sz="1600" baseline="-25000" dirty="0">
                <a:latin typeface="Georgia" panose="02040502050405020303" pitchFamily="18" charset="0"/>
              </a:rPr>
              <a:t>* </a:t>
            </a:r>
            <a:r>
              <a:rPr lang="en-US" sz="1600" dirty="0">
                <a:latin typeface="Georgia" panose="02040502050405020303" pitchFamily="18" charset="0"/>
              </a:rPr>
              <a:t>is compactly supported, for all stream maps f between streams in nature.</a:t>
            </a:r>
          </a:p>
        </p:txBody>
      </p:sp>
    </p:spTree>
    <p:extLst>
      <p:ext uri="{BB962C8B-B14F-4D97-AF65-F5344CB8AC3E}">
        <p14:creationId xmlns:p14="http://schemas.microsoft.com/office/powerpoint/2010/main" val="3826993364"/>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fundamental questions</a:t>
            </a:r>
          </a:p>
        </p:txBody>
      </p:sp>
      <p:pic>
        <p:nvPicPr>
          <p:cNvPr id="4" name="Picture 3">
            <a:extLst>
              <a:ext uri="{FF2B5EF4-FFF2-40B4-BE49-F238E27FC236}">
                <a16:creationId xmlns:a16="http://schemas.microsoft.com/office/drawing/2014/main" id="{A908986C-4B77-DD66-67A6-72B809784664}"/>
              </a:ext>
            </a:extLst>
          </p:cNvPr>
          <p:cNvPicPr>
            <a:picLocks noChangeAspect="1"/>
          </p:cNvPicPr>
          <p:nvPr/>
        </p:nvPicPr>
        <p:blipFill>
          <a:blip r:embed="rId3"/>
          <a:stretch>
            <a:fillRect/>
          </a:stretch>
        </p:blipFill>
        <p:spPr>
          <a:xfrm>
            <a:off x="3822700" y="2114895"/>
            <a:ext cx="4546600" cy="2603500"/>
          </a:xfrm>
          <a:prstGeom prst="rect">
            <a:avLst/>
          </a:prstGeom>
        </p:spPr>
      </p:pic>
      <p:sp>
        <p:nvSpPr>
          <p:cNvPr id="7" name="TextBox 6">
            <a:extLst>
              <a:ext uri="{FF2B5EF4-FFF2-40B4-BE49-F238E27FC236}">
                <a16:creationId xmlns:a16="http://schemas.microsoft.com/office/drawing/2014/main" id="{7DB0C814-C563-54C2-2A01-6F259719392B}"/>
              </a:ext>
            </a:extLst>
          </p:cNvPr>
          <p:cNvSpPr txBox="1"/>
          <p:nvPr/>
        </p:nvSpPr>
        <p:spPr>
          <a:xfrm>
            <a:off x="1310845" y="5073516"/>
            <a:ext cx="9858635" cy="461665"/>
          </a:xfrm>
          <a:prstGeom prst="rect">
            <a:avLst/>
          </a:prstGeom>
          <a:noFill/>
        </p:spPr>
        <p:txBody>
          <a:bodyPr wrap="square" rtlCol="0">
            <a:spAutoFit/>
          </a:bodyPr>
          <a:lstStyle/>
          <a:p>
            <a:r>
              <a:rPr lang="en-US" sz="2400" dirty="0">
                <a:latin typeface="Georgia" panose="02040502050405020303" pitchFamily="18" charset="0"/>
              </a:rPr>
              <a:t>When do localizations exist?  When is there a bottom equivalence?</a:t>
            </a:r>
          </a:p>
        </p:txBody>
      </p:sp>
      <p:sp>
        <p:nvSpPr>
          <p:cNvPr id="9" name="TextBox 8">
            <a:extLst>
              <a:ext uri="{FF2B5EF4-FFF2-40B4-BE49-F238E27FC236}">
                <a16:creationId xmlns:a16="http://schemas.microsoft.com/office/drawing/2014/main" id="{164F2884-952B-0B7E-8BFF-59C9099ACFC2}"/>
              </a:ext>
            </a:extLst>
          </p:cNvPr>
          <p:cNvSpPr txBox="1"/>
          <p:nvPr/>
        </p:nvSpPr>
        <p:spPr>
          <a:xfrm>
            <a:off x="7609016" y="2826182"/>
            <a:ext cx="3659320" cy="1200329"/>
          </a:xfrm>
          <a:prstGeom prst="rect">
            <a:avLst/>
          </a:prstGeom>
          <a:noFill/>
        </p:spPr>
        <p:txBody>
          <a:bodyPr wrap="square" rtlCol="0">
            <a:spAutoFit/>
          </a:bodyPr>
          <a:lstStyle/>
          <a:p>
            <a:r>
              <a:rPr lang="en-US" dirty="0">
                <a:latin typeface="Georgia" panose="02040502050405020303" pitchFamily="18" charset="0"/>
              </a:rPr>
              <a:t>localization by stream maps whose images under right adjoint to |-| are naïve combinatorial homotopy equivalences</a:t>
            </a:r>
          </a:p>
        </p:txBody>
      </p:sp>
      <p:sp>
        <p:nvSpPr>
          <p:cNvPr id="10" name="TextBox 9">
            <a:extLst>
              <a:ext uri="{FF2B5EF4-FFF2-40B4-BE49-F238E27FC236}">
                <a16:creationId xmlns:a16="http://schemas.microsoft.com/office/drawing/2014/main" id="{4290E965-02F5-1EF2-14D9-727C1C2593DF}"/>
              </a:ext>
            </a:extLst>
          </p:cNvPr>
          <p:cNvSpPr txBox="1"/>
          <p:nvPr/>
        </p:nvSpPr>
        <p:spPr>
          <a:xfrm>
            <a:off x="803190" y="2816480"/>
            <a:ext cx="3446164" cy="1200329"/>
          </a:xfrm>
          <a:prstGeom prst="rect">
            <a:avLst/>
          </a:prstGeom>
          <a:noFill/>
        </p:spPr>
        <p:txBody>
          <a:bodyPr wrap="square" rtlCol="0">
            <a:spAutoFit/>
          </a:bodyPr>
          <a:lstStyle/>
          <a:p>
            <a:r>
              <a:rPr lang="en-US" dirty="0">
                <a:latin typeface="Georgia" panose="02040502050405020303" pitchFamily="18" charset="0"/>
              </a:rPr>
              <a:t>localization by cubical functions whose images under sing|-| are naïve combinatorial homotopy equivalences</a:t>
            </a:r>
          </a:p>
        </p:txBody>
      </p:sp>
    </p:spTree>
    <p:extLst>
      <p:ext uri="{BB962C8B-B14F-4D97-AF65-F5344CB8AC3E}">
        <p14:creationId xmlns:p14="http://schemas.microsoft.com/office/powerpoint/2010/main" val="1430405544"/>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working category of cubes </a:t>
            </a:r>
          </a:p>
        </p:txBody>
      </p:sp>
      <p:sp>
        <p:nvSpPr>
          <p:cNvPr id="7" name="TextBox 6">
            <a:extLst>
              <a:ext uri="{FF2B5EF4-FFF2-40B4-BE49-F238E27FC236}">
                <a16:creationId xmlns:a16="http://schemas.microsoft.com/office/drawing/2014/main" id="{7DB0C814-C563-54C2-2A01-6F259719392B}"/>
              </a:ext>
            </a:extLst>
          </p:cNvPr>
          <p:cNvSpPr txBox="1"/>
          <p:nvPr/>
        </p:nvSpPr>
        <p:spPr>
          <a:xfrm>
            <a:off x="457202" y="1634194"/>
            <a:ext cx="11528852" cy="400110"/>
          </a:xfrm>
          <a:prstGeom prst="rect">
            <a:avLst/>
          </a:prstGeom>
          <a:noFill/>
        </p:spPr>
        <p:txBody>
          <a:bodyPr wrap="square" rtlCol="0">
            <a:spAutoFit/>
          </a:bodyPr>
          <a:lstStyle/>
          <a:p>
            <a:pPr algn="ctr"/>
            <a:r>
              <a:rPr lang="en-US" sz="2000" dirty="0">
                <a:latin typeface="Georgia" panose="02040502050405020303" pitchFamily="18" charset="0"/>
              </a:rPr>
              <a:t>minimal symmetric monoidal variant: </a:t>
            </a:r>
            <a:r>
              <a:rPr lang="en-US" sz="2000" dirty="0" err="1">
                <a:latin typeface="Georgia" panose="02040502050405020303" pitchFamily="18" charset="0"/>
              </a:rPr>
              <a:t>cofaces</a:t>
            </a:r>
            <a:r>
              <a:rPr lang="en-US" sz="2000" dirty="0">
                <a:latin typeface="Georgia" panose="02040502050405020303" pitchFamily="18" charset="0"/>
              </a:rPr>
              <a:t>, </a:t>
            </a:r>
            <a:r>
              <a:rPr lang="en-US" sz="2000" dirty="0" err="1">
                <a:latin typeface="Georgia" panose="02040502050405020303" pitchFamily="18" charset="0"/>
              </a:rPr>
              <a:t>codegeneracies</a:t>
            </a:r>
            <a:r>
              <a:rPr lang="en-US" sz="2000" dirty="0">
                <a:latin typeface="Georgia" panose="02040502050405020303" pitchFamily="18" charset="0"/>
              </a:rPr>
              <a:t>, coordinate permutations </a:t>
            </a:r>
          </a:p>
        </p:txBody>
      </p:sp>
      <p:sp>
        <p:nvSpPr>
          <p:cNvPr id="5" name="TextBox 4">
            <a:extLst>
              <a:ext uri="{FF2B5EF4-FFF2-40B4-BE49-F238E27FC236}">
                <a16:creationId xmlns:a16="http://schemas.microsoft.com/office/drawing/2014/main" id="{9095CDAA-70DE-1FF2-4C2A-21C0E98CA560}"/>
              </a:ext>
            </a:extLst>
          </p:cNvPr>
          <p:cNvSpPr txBox="1"/>
          <p:nvPr/>
        </p:nvSpPr>
        <p:spPr>
          <a:xfrm>
            <a:off x="2662430" y="2394150"/>
            <a:ext cx="8508075" cy="1938992"/>
          </a:xfrm>
          <a:prstGeom prst="rect">
            <a:avLst/>
          </a:prstGeom>
          <a:noFill/>
        </p:spPr>
        <p:txBody>
          <a:bodyPr wrap="square" rtlCol="0">
            <a:spAutoFit/>
          </a:bodyPr>
          <a:lstStyle/>
          <a:p>
            <a:r>
              <a:rPr lang="en-US" sz="2400" dirty="0">
                <a:latin typeface="Georgia" panose="02040502050405020303" pitchFamily="18" charset="0"/>
              </a:rPr>
              <a:t>TFAE for a monotone function </a:t>
            </a:r>
            <a:r>
              <a:rPr lang="en-US" sz="2400" dirty="0" err="1">
                <a:latin typeface="Georgia" panose="02040502050405020303" pitchFamily="18" charset="0"/>
              </a:rPr>
              <a:t>φ</a:t>
            </a:r>
            <a:r>
              <a:rPr lang="en-US" sz="2400" dirty="0">
                <a:latin typeface="Georgia" panose="02040502050405020303" pitchFamily="18" charset="0"/>
              </a:rPr>
              <a:t>:[1]</a:t>
            </a:r>
            <a:r>
              <a:rPr lang="en-US" sz="2400" baseline="30000" dirty="0">
                <a:latin typeface="Georgia" panose="02040502050405020303" pitchFamily="18" charset="0"/>
              </a:rPr>
              <a:t>m</a:t>
            </a:r>
            <a:r>
              <a:rPr lang="en-US" sz="2400" dirty="0">
                <a:latin typeface="Georgia" panose="02040502050405020303" pitchFamily="18" charset="0"/>
              </a:rPr>
              <a:t>→[1]</a:t>
            </a:r>
            <a:r>
              <a:rPr lang="en-US" sz="2400" baseline="30000" dirty="0">
                <a:latin typeface="Georgia" panose="02040502050405020303" pitchFamily="18" charset="0"/>
              </a:rPr>
              <a:t>n</a:t>
            </a:r>
            <a:r>
              <a:rPr lang="en-US" sz="2400" dirty="0">
                <a:latin typeface="Georgia" panose="02040502050405020303" pitchFamily="18" charset="0"/>
              </a:rPr>
              <a:t>:</a:t>
            </a:r>
          </a:p>
          <a:p>
            <a:endParaRPr lang="en-US" sz="2400" dirty="0">
              <a:latin typeface="Georgia" panose="02040502050405020303" pitchFamily="18" charset="0"/>
            </a:endParaRPr>
          </a:p>
          <a:p>
            <a:r>
              <a:rPr lang="en-US" sz="2400" dirty="0">
                <a:latin typeface="Georgia" panose="02040502050405020303" pitchFamily="18" charset="0"/>
              </a:rPr>
              <a:t>      1. </a:t>
            </a:r>
            <a:r>
              <a:rPr lang="en-US" sz="2400" dirty="0" err="1">
                <a:latin typeface="Georgia" panose="02040502050405020303" pitchFamily="18" charset="0"/>
              </a:rPr>
              <a:t>φ</a:t>
            </a:r>
            <a:r>
              <a:rPr lang="en-US" sz="2400" dirty="0">
                <a:latin typeface="Georgia" panose="02040502050405020303" pitchFamily="18" charset="0"/>
              </a:rPr>
              <a:t> is a morphism in</a:t>
            </a:r>
          </a:p>
          <a:p>
            <a:r>
              <a:rPr lang="en-US" sz="2400" dirty="0">
                <a:latin typeface="Georgia" panose="02040502050405020303" pitchFamily="18" charset="0"/>
              </a:rPr>
              <a:t>      2. </a:t>
            </a:r>
            <a:r>
              <a:rPr lang="en-US" sz="2400" dirty="0" err="1">
                <a:latin typeface="Georgia" panose="02040502050405020303" pitchFamily="18" charset="0"/>
              </a:rPr>
              <a:t>φ</a:t>
            </a:r>
            <a:r>
              <a:rPr lang="en-US" sz="2400" dirty="0">
                <a:latin typeface="Georgia" panose="02040502050405020303" pitchFamily="18" charset="0"/>
              </a:rPr>
              <a:t> is an interval-preserving lattice homomorphism</a:t>
            </a:r>
          </a:p>
          <a:p>
            <a:r>
              <a:rPr lang="en-US" sz="2400" dirty="0">
                <a:latin typeface="Georgia" panose="02040502050405020303" pitchFamily="18" charset="0"/>
              </a:rPr>
              <a:t>          (between finite Boolean lattices)   </a:t>
            </a:r>
          </a:p>
        </p:txBody>
      </p:sp>
      <p:sp>
        <p:nvSpPr>
          <p:cNvPr id="6" name="TextBox 5">
            <a:extLst>
              <a:ext uri="{FF2B5EF4-FFF2-40B4-BE49-F238E27FC236}">
                <a16:creationId xmlns:a16="http://schemas.microsoft.com/office/drawing/2014/main" id="{2E9B83AB-953E-A19D-F288-DBF2B2D4031B}"/>
              </a:ext>
            </a:extLst>
          </p:cNvPr>
          <p:cNvSpPr txBox="1"/>
          <p:nvPr/>
        </p:nvSpPr>
        <p:spPr>
          <a:xfrm>
            <a:off x="1524759" y="2394150"/>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pic>
        <p:nvPicPr>
          <p:cNvPr id="12" name="Picture 11">
            <a:extLst>
              <a:ext uri="{FF2B5EF4-FFF2-40B4-BE49-F238E27FC236}">
                <a16:creationId xmlns:a16="http://schemas.microsoft.com/office/drawing/2014/main" id="{CD73072F-A7DC-9140-78E6-B41879CEF92C}"/>
              </a:ext>
            </a:extLst>
          </p:cNvPr>
          <p:cNvPicPr>
            <a:picLocks noChangeAspect="1"/>
          </p:cNvPicPr>
          <p:nvPr/>
        </p:nvPicPr>
        <p:blipFill>
          <a:blip r:embed="rId3"/>
          <a:stretch>
            <a:fillRect/>
          </a:stretch>
        </p:blipFill>
        <p:spPr>
          <a:xfrm>
            <a:off x="6096000" y="3149071"/>
            <a:ext cx="384175" cy="399542"/>
          </a:xfrm>
          <a:prstGeom prst="rect">
            <a:avLst/>
          </a:prstGeom>
        </p:spPr>
      </p:pic>
      <p:pic>
        <p:nvPicPr>
          <p:cNvPr id="13" name="Picture 12">
            <a:extLst>
              <a:ext uri="{FF2B5EF4-FFF2-40B4-BE49-F238E27FC236}">
                <a16:creationId xmlns:a16="http://schemas.microsoft.com/office/drawing/2014/main" id="{4960D49B-E301-9A83-78FB-B9784415C17A}"/>
              </a:ext>
            </a:extLst>
          </p:cNvPr>
          <p:cNvPicPr>
            <a:picLocks noChangeAspect="1"/>
          </p:cNvPicPr>
          <p:nvPr/>
        </p:nvPicPr>
        <p:blipFill>
          <a:blip r:embed="rId3"/>
          <a:stretch>
            <a:fillRect/>
          </a:stretch>
        </p:blipFill>
        <p:spPr>
          <a:xfrm>
            <a:off x="9621794" y="680595"/>
            <a:ext cx="384175" cy="399542"/>
          </a:xfrm>
          <a:prstGeom prst="rect">
            <a:avLst/>
          </a:prstGeom>
        </p:spPr>
      </p:pic>
      <p:sp>
        <p:nvSpPr>
          <p:cNvPr id="16" name="TextBox 15">
            <a:extLst>
              <a:ext uri="{FF2B5EF4-FFF2-40B4-BE49-F238E27FC236}">
                <a16:creationId xmlns:a16="http://schemas.microsoft.com/office/drawing/2014/main" id="{6E472457-7AA9-3300-66C3-5D4CE01264DE}"/>
              </a:ext>
            </a:extLst>
          </p:cNvPr>
          <p:cNvSpPr txBox="1"/>
          <p:nvPr/>
        </p:nvSpPr>
        <p:spPr>
          <a:xfrm>
            <a:off x="0" y="4473434"/>
            <a:ext cx="11528852" cy="400110"/>
          </a:xfrm>
          <a:prstGeom prst="rect">
            <a:avLst/>
          </a:prstGeom>
          <a:noFill/>
        </p:spPr>
        <p:txBody>
          <a:bodyPr wrap="square" rtlCol="0">
            <a:spAutoFit/>
          </a:bodyPr>
          <a:lstStyle/>
          <a:p>
            <a:pPr algn="ctr"/>
            <a:r>
              <a:rPr lang="en-US" sz="2000" dirty="0">
                <a:latin typeface="Georgia" panose="02040502050405020303" pitchFamily="18" charset="0"/>
              </a:rPr>
              <a:t>cubical sets = cubical sets with symmetries = presheaves over </a:t>
            </a:r>
          </a:p>
        </p:txBody>
      </p:sp>
      <p:pic>
        <p:nvPicPr>
          <p:cNvPr id="17" name="Picture 16">
            <a:extLst>
              <a:ext uri="{FF2B5EF4-FFF2-40B4-BE49-F238E27FC236}">
                <a16:creationId xmlns:a16="http://schemas.microsoft.com/office/drawing/2014/main" id="{D3674470-4642-BD8E-A7BF-657F4503D323}"/>
              </a:ext>
            </a:extLst>
          </p:cNvPr>
          <p:cNvPicPr>
            <a:picLocks noChangeAspect="1"/>
          </p:cNvPicPr>
          <p:nvPr/>
        </p:nvPicPr>
        <p:blipFill>
          <a:blip r:embed="rId3"/>
          <a:stretch>
            <a:fillRect/>
          </a:stretch>
        </p:blipFill>
        <p:spPr>
          <a:xfrm>
            <a:off x="9284042" y="4486359"/>
            <a:ext cx="384175" cy="399542"/>
          </a:xfrm>
          <a:prstGeom prst="rect">
            <a:avLst/>
          </a:prstGeom>
        </p:spPr>
      </p:pic>
    </p:spTree>
    <p:extLst>
      <p:ext uri="{BB962C8B-B14F-4D97-AF65-F5344CB8AC3E}">
        <p14:creationId xmlns:p14="http://schemas.microsoft.com/office/powerpoint/2010/main" val="2923545042"/>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206" y="3602774"/>
            <a:ext cx="9584635" cy="1143000"/>
          </a:xfrm>
        </p:spPr>
        <p:txBody>
          <a:bodyPr>
            <a:normAutofit/>
          </a:bodyPr>
          <a:lstStyle/>
          <a:p>
            <a:pPr algn="ctr"/>
            <a:r>
              <a:rPr lang="en-US" dirty="0">
                <a:latin typeface="Georgia"/>
                <a:cs typeface="Georgia"/>
              </a:rPr>
              <a:t>III. cubical sets</a:t>
            </a:r>
          </a:p>
        </p:txBody>
      </p:sp>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A218CB98-CC33-DB15-A1A5-6A3A05BEEBB3}"/>
              </a:ext>
            </a:extLst>
          </p:cNvPr>
          <p:cNvSpPr/>
          <p:nvPr/>
        </p:nvSpPr>
        <p:spPr>
          <a:xfrm>
            <a:off x="2715243" y="3225542"/>
            <a:ext cx="1637482" cy="155417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2E1F4456-152E-8A74-FF30-6D57EA98DA0F}"/>
              </a:ext>
            </a:extLst>
          </p:cNvPr>
          <p:cNvSpPr/>
          <p:nvPr/>
        </p:nvSpPr>
        <p:spPr>
          <a:xfrm>
            <a:off x="2715243" y="2048600"/>
            <a:ext cx="1637482" cy="155417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5946E007-593E-1917-7EEC-EDA08F6B24B1}"/>
              </a:ext>
            </a:extLst>
          </p:cNvPr>
          <p:cNvSpPr/>
          <p:nvPr/>
        </p:nvSpPr>
        <p:spPr>
          <a:xfrm>
            <a:off x="3963996" y="2048600"/>
            <a:ext cx="1637482" cy="155417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010280"/>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examples</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
        <p:nvSpPr>
          <p:cNvPr id="4" name="TextBox 3">
            <a:extLst>
              <a:ext uri="{FF2B5EF4-FFF2-40B4-BE49-F238E27FC236}">
                <a16:creationId xmlns:a16="http://schemas.microsoft.com/office/drawing/2014/main" id="{A9E022C5-6E37-76F2-DC34-57FB349E1A55}"/>
              </a:ext>
            </a:extLst>
          </p:cNvPr>
          <p:cNvSpPr txBox="1"/>
          <p:nvPr/>
        </p:nvSpPr>
        <p:spPr>
          <a:xfrm>
            <a:off x="3996961" y="2023447"/>
            <a:ext cx="4689840" cy="461665"/>
          </a:xfrm>
          <a:prstGeom prst="rect">
            <a:avLst/>
          </a:prstGeom>
          <a:noFill/>
        </p:spPr>
        <p:txBody>
          <a:bodyPr wrap="square" rtlCol="0">
            <a:spAutoFit/>
          </a:bodyPr>
          <a:lstStyle/>
          <a:p>
            <a:r>
              <a:rPr lang="en-US" sz="2400" dirty="0">
                <a:latin typeface="Georgia" panose="02040502050405020303" pitchFamily="18" charset="0"/>
              </a:rPr>
              <a:t>cubical nerves of small categories</a:t>
            </a:r>
          </a:p>
        </p:txBody>
      </p:sp>
      <p:sp>
        <p:nvSpPr>
          <p:cNvPr id="9" name="TextBox 8">
            <a:extLst>
              <a:ext uri="{FF2B5EF4-FFF2-40B4-BE49-F238E27FC236}">
                <a16:creationId xmlns:a16="http://schemas.microsoft.com/office/drawing/2014/main" id="{94ECF197-8FB0-99D2-7392-53B09D374735}"/>
              </a:ext>
            </a:extLst>
          </p:cNvPr>
          <p:cNvSpPr txBox="1"/>
          <p:nvPr/>
        </p:nvSpPr>
        <p:spPr>
          <a:xfrm>
            <a:off x="3996961" y="2997571"/>
            <a:ext cx="4689840" cy="461665"/>
          </a:xfrm>
          <a:prstGeom prst="rect">
            <a:avLst/>
          </a:prstGeom>
          <a:noFill/>
        </p:spPr>
        <p:txBody>
          <a:bodyPr wrap="square" rtlCol="0">
            <a:spAutoFit/>
          </a:bodyPr>
          <a:lstStyle/>
          <a:p>
            <a:r>
              <a:rPr lang="en-US" sz="2400" dirty="0">
                <a:latin typeface="Georgia" panose="02040502050405020303" pitchFamily="18" charset="0"/>
              </a:rPr>
              <a:t>singular cubical sets of streams</a:t>
            </a:r>
          </a:p>
        </p:txBody>
      </p:sp>
      <p:sp>
        <p:nvSpPr>
          <p:cNvPr id="10" name="TextBox 9">
            <a:extLst>
              <a:ext uri="{FF2B5EF4-FFF2-40B4-BE49-F238E27FC236}">
                <a16:creationId xmlns:a16="http://schemas.microsoft.com/office/drawing/2014/main" id="{92234420-67D0-B931-FA72-1D891BBFC2CD}"/>
              </a:ext>
            </a:extLst>
          </p:cNvPr>
          <p:cNvSpPr txBox="1"/>
          <p:nvPr/>
        </p:nvSpPr>
        <p:spPr>
          <a:xfrm>
            <a:off x="3996961" y="3941046"/>
            <a:ext cx="4689840" cy="461665"/>
          </a:xfrm>
          <a:prstGeom prst="rect">
            <a:avLst/>
          </a:prstGeom>
          <a:noFill/>
        </p:spPr>
        <p:txBody>
          <a:bodyPr wrap="square" rtlCol="0">
            <a:spAutoFit/>
          </a:bodyPr>
          <a:lstStyle/>
          <a:p>
            <a:r>
              <a:rPr lang="en-US" sz="2400" dirty="0">
                <a:latin typeface="Georgia" panose="02040502050405020303" pitchFamily="18" charset="0"/>
              </a:rPr>
              <a:t>edge-oriented cubical complexes</a:t>
            </a:r>
          </a:p>
        </p:txBody>
      </p:sp>
      <p:sp>
        <p:nvSpPr>
          <p:cNvPr id="11" name="Oval 10">
            <a:extLst>
              <a:ext uri="{FF2B5EF4-FFF2-40B4-BE49-F238E27FC236}">
                <a16:creationId xmlns:a16="http://schemas.microsoft.com/office/drawing/2014/main" id="{66040495-8640-BC96-3527-C1B016315345}"/>
              </a:ext>
            </a:extLst>
          </p:cNvPr>
          <p:cNvSpPr/>
          <p:nvPr/>
        </p:nvSpPr>
        <p:spPr>
          <a:xfrm>
            <a:off x="3398109" y="2080629"/>
            <a:ext cx="395416" cy="4044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1F9891D6-8112-7A51-A1D2-9194DCEBF168}"/>
              </a:ext>
            </a:extLst>
          </p:cNvPr>
          <p:cNvSpPr/>
          <p:nvPr/>
        </p:nvSpPr>
        <p:spPr>
          <a:xfrm>
            <a:off x="3398109" y="3062991"/>
            <a:ext cx="395416" cy="4044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934B1DC4-5652-75C1-8307-083958312377}"/>
              </a:ext>
            </a:extLst>
          </p:cNvPr>
          <p:cNvSpPr/>
          <p:nvPr/>
        </p:nvSpPr>
        <p:spPr>
          <a:xfrm>
            <a:off x="3398109" y="3998228"/>
            <a:ext cx="395416" cy="4044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570074735"/>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example: Boolean intervals</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[Ardila, Owen, </a:t>
            </a:r>
            <a:r>
              <a:rPr lang="en-US" sz="1600" dirty="0" err="1">
                <a:latin typeface="Georgia" panose="02040502050405020303" pitchFamily="18" charset="0"/>
              </a:rPr>
              <a:t>Sullivant</a:t>
            </a:r>
            <a:r>
              <a:rPr lang="en-US" sz="1600" dirty="0">
                <a:latin typeface="Georgia" panose="02040502050405020303" pitchFamily="18" charset="0"/>
              </a:rPr>
              <a:t>, 2012]</a:t>
            </a:r>
          </a:p>
        </p:txBody>
      </p:sp>
      <p:sp>
        <p:nvSpPr>
          <p:cNvPr id="12" name="TextBox 11">
            <a:extLst>
              <a:ext uri="{FF2B5EF4-FFF2-40B4-BE49-F238E27FC236}">
                <a16:creationId xmlns:a16="http://schemas.microsoft.com/office/drawing/2014/main" id="{0C7085F4-5C3B-894B-B4F6-D8DCAE38D6F8}"/>
              </a:ext>
            </a:extLst>
          </p:cNvPr>
          <p:cNvSpPr txBox="1"/>
          <p:nvPr/>
        </p:nvSpPr>
        <p:spPr>
          <a:xfrm>
            <a:off x="1240550" y="3135561"/>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pic>
        <p:nvPicPr>
          <p:cNvPr id="21" name="Picture 20" descr="Chart&#10;&#10;Description automatically generated with medium confidence">
            <a:extLst>
              <a:ext uri="{FF2B5EF4-FFF2-40B4-BE49-F238E27FC236}">
                <a16:creationId xmlns:a16="http://schemas.microsoft.com/office/drawing/2014/main" id="{2EE1A15A-1868-6C65-CD22-764209507DC5}"/>
              </a:ext>
            </a:extLst>
          </p:cNvPr>
          <p:cNvPicPr>
            <a:picLocks noChangeAspect="1"/>
          </p:cNvPicPr>
          <p:nvPr/>
        </p:nvPicPr>
        <p:blipFill>
          <a:blip r:embed="rId3"/>
          <a:stretch>
            <a:fillRect/>
          </a:stretch>
        </p:blipFill>
        <p:spPr>
          <a:xfrm>
            <a:off x="8717077" y="2591338"/>
            <a:ext cx="2704600" cy="1642311"/>
          </a:xfrm>
          <a:prstGeom prst="rect">
            <a:avLst/>
          </a:prstGeom>
        </p:spPr>
      </p:pic>
      <p:sp>
        <p:nvSpPr>
          <p:cNvPr id="22" name="TextBox 21">
            <a:extLst>
              <a:ext uri="{FF2B5EF4-FFF2-40B4-BE49-F238E27FC236}">
                <a16:creationId xmlns:a16="http://schemas.microsoft.com/office/drawing/2014/main" id="{9EC075F3-717B-D354-9DE3-AE91168CAEF1}"/>
              </a:ext>
            </a:extLst>
          </p:cNvPr>
          <p:cNvSpPr txBox="1"/>
          <p:nvPr/>
        </p:nvSpPr>
        <p:spPr>
          <a:xfrm>
            <a:off x="5909143" y="2745284"/>
            <a:ext cx="2033238" cy="1323439"/>
          </a:xfrm>
          <a:prstGeom prst="rect">
            <a:avLst/>
          </a:prstGeom>
          <a:noFill/>
        </p:spPr>
        <p:txBody>
          <a:bodyPr wrap="square" rtlCol="0">
            <a:spAutoFit/>
          </a:bodyPr>
          <a:lstStyle/>
          <a:p>
            <a:r>
              <a:rPr lang="en-US" sz="1600" dirty="0">
                <a:latin typeface="Georgia" panose="02040502050405020303" pitchFamily="18" charset="0"/>
              </a:rPr>
              <a:t>isomorphism classes of finite rooted CAT(0) cubical complexes up to isometry</a:t>
            </a:r>
          </a:p>
        </p:txBody>
      </p:sp>
      <p:sp>
        <p:nvSpPr>
          <p:cNvPr id="23" name="TextBox 22">
            <a:extLst>
              <a:ext uri="{FF2B5EF4-FFF2-40B4-BE49-F238E27FC236}">
                <a16:creationId xmlns:a16="http://schemas.microsoft.com/office/drawing/2014/main" id="{8CCF53F8-107B-2B2E-537C-CE075DD053C3}"/>
              </a:ext>
            </a:extLst>
          </p:cNvPr>
          <p:cNvSpPr txBox="1"/>
          <p:nvPr/>
        </p:nvSpPr>
        <p:spPr>
          <a:xfrm>
            <a:off x="2504758" y="2683353"/>
            <a:ext cx="1733608" cy="1323439"/>
          </a:xfrm>
          <a:prstGeom prst="rect">
            <a:avLst/>
          </a:prstGeom>
          <a:noFill/>
        </p:spPr>
        <p:txBody>
          <a:bodyPr wrap="square" rtlCol="0">
            <a:spAutoFit/>
          </a:bodyPr>
          <a:lstStyle/>
          <a:p>
            <a:pPr algn="ctr"/>
            <a:r>
              <a:rPr lang="en-US" sz="1600" dirty="0">
                <a:latin typeface="Georgia" panose="02040502050405020303" pitchFamily="18" charset="0"/>
              </a:rPr>
              <a:t>isomorphism classes of finite distributive meet-semilattices</a:t>
            </a:r>
          </a:p>
        </p:txBody>
      </p:sp>
      <p:sp>
        <p:nvSpPr>
          <p:cNvPr id="26" name="Left Brace 25">
            <a:extLst>
              <a:ext uri="{FF2B5EF4-FFF2-40B4-BE49-F238E27FC236}">
                <a16:creationId xmlns:a16="http://schemas.microsoft.com/office/drawing/2014/main" id="{8502F01F-4E35-1B5E-9B2D-FA703393B04A}"/>
              </a:ext>
            </a:extLst>
          </p:cNvPr>
          <p:cNvSpPr/>
          <p:nvPr/>
        </p:nvSpPr>
        <p:spPr>
          <a:xfrm>
            <a:off x="5577976" y="2653058"/>
            <a:ext cx="505425" cy="151829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ight Brace 26">
            <a:extLst>
              <a:ext uri="{FF2B5EF4-FFF2-40B4-BE49-F238E27FC236}">
                <a16:creationId xmlns:a16="http://schemas.microsoft.com/office/drawing/2014/main" id="{6CE75159-B222-E791-E968-9ED8B2223E02}"/>
              </a:ext>
            </a:extLst>
          </p:cNvPr>
          <p:cNvSpPr/>
          <p:nvPr/>
        </p:nvSpPr>
        <p:spPr>
          <a:xfrm>
            <a:off x="7654759" y="2732927"/>
            <a:ext cx="532436" cy="14260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0C920D77-E0D8-C2BE-4FFE-EE28A805523B}"/>
              </a:ext>
            </a:extLst>
          </p:cNvPr>
          <p:cNvSpPr/>
          <p:nvPr/>
        </p:nvSpPr>
        <p:spPr>
          <a:xfrm>
            <a:off x="2228720" y="2648895"/>
            <a:ext cx="505425" cy="151829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ight Brace 28">
            <a:extLst>
              <a:ext uri="{FF2B5EF4-FFF2-40B4-BE49-F238E27FC236}">
                <a16:creationId xmlns:a16="http://schemas.microsoft.com/office/drawing/2014/main" id="{F108C7B7-A79F-58DD-232F-4776C0C1B52C}"/>
              </a:ext>
            </a:extLst>
          </p:cNvPr>
          <p:cNvSpPr/>
          <p:nvPr/>
        </p:nvSpPr>
        <p:spPr>
          <a:xfrm>
            <a:off x="3876215" y="2698570"/>
            <a:ext cx="532436" cy="14260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0" name="Picture 29">
            <a:extLst>
              <a:ext uri="{FF2B5EF4-FFF2-40B4-BE49-F238E27FC236}">
                <a16:creationId xmlns:a16="http://schemas.microsoft.com/office/drawing/2014/main" id="{685EB875-B0AA-F52F-6F36-10B7C6060FD8}"/>
              </a:ext>
            </a:extLst>
          </p:cNvPr>
          <p:cNvPicPr>
            <a:picLocks noChangeAspect="1"/>
          </p:cNvPicPr>
          <p:nvPr/>
        </p:nvPicPr>
        <p:blipFill>
          <a:blip r:embed="rId4"/>
          <a:stretch>
            <a:fillRect/>
          </a:stretch>
        </p:blipFill>
        <p:spPr>
          <a:xfrm>
            <a:off x="4807630" y="3320147"/>
            <a:ext cx="317500" cy="266700"/>
          </a:xfrm>
          <a:prstGeom prst="rect">
            <a:avLst/>
          </a:prstGeom>
        </p:spPr>
      </p:pic>
      <p:pic>
        <p:nvPicPr>
          <p:cNvPr id="31" name="Picture 30">
            <a:extLst>
              <a:ext uri="{FF2B5EF4-FFF2-40B4-BE49-F238E27FC236}">
                <a16:creationId xmlns:a16="http://schemas.microsoft.com/office/drawing/2014/main" id="{D9A1337E-618C-3723-3497-77FD262C1FFF}"/>
              </a:ext>
            </a:extLst>
          </p:cNvPr>
          <p:cNvPicPr>
            <a:picLocks noChangeAspect="1"/>
          </p:cNvPicPr>
          <p:nvPr/>
        </p:nvPicPr>
        <p:blipFill>
          <a:blip r:embed="rId5"/>
          <a:stretch>
            <a:fillRect/>
          </a:stretch>
        </p:blipFill>
        <p:spPr>
          <a:xfrm>
            <a:off x="4723304" y="2908165"/>
            <a:ext cx="508986" cy="265246"/>
          </a:xfrm>
          <a:prstGeom prst="rect">
            <a:avLst/>
          </a:prstGeom>
        </p:spPr>
      </p:pic>
      <p:sp>
        <p:nvSpPr>
          <p:cNvPr id="32" name="TextBox 31">
            <a:extLst>
              <a:ext uri="{FF2B5EF4-FFF2-40B4-BE49-F238E27FC236}">
                <a16:creationId xmlns:a16="http://schemas.microsoft.com/office/drawing/2014/main" id="{0CCED545-F163-C153-9797-337EDC496293}"/>
              </a:ext>
            </a:extLst>
          </p:cNvPr>
          <p:cNvSpPr txBox="1"/>
          <p:nvPr/>
        </p:nvSpPr>
        <p:spPr>
          <a:xfrm>
            <a:off x="1606515" y="1458522"/>
            <a:ext cx="10485304" cy="461665"/>
          </a:xfrm>
          <a:prstGeom prst="rect">
            <a:avLst/>
          </a:prstGeom>
          <a:noFill/>
        </p:spPr>
        <p:txBody>
          <a:bodyPr wrap="square" rtlCol="0">
            <a:spAutoFit/>
          </a:bodyPr>
          <a:lstStyle/>
          <a:p>
            <a:r>
              <a:rPr lang="en-US" sz="2400" dirty="0">
                <a:latin typeface="Georgia" panose="02040502050405020303" pitchFamily="18" charset="0"/>
              </a:rPr>
              <a:t>[P] = cubical set of interval-preserving monotone functions [1]</a:t>
            </a:r>
            <a:r>
              <a:rPr lang="en-US" sz="2400" baseline="30000" dirty="0">
                <a:latin typeface="Georgia" panose="02040502050405020303" pitchFamily="18" charset="0"/>
              </a:rPr>
              <a:t>n</a:t>
            </a:r>
            <a:r>
              <a:rPr lang="en-US" sz="2400" dirty="0">
                <a:latin typeface="Georgia" panose="02040502050405020303" pitchFamily="18" charset="0"/>
              </a:rPr>
              <a:t>→P</a:t>
            </a:r>
          </a:p>
        </p:txBody>
      </p:sp>
      <p:pic>
        <p:nvPicPr>
          <p:cNvPr id="33" name="Picture 32">
            <a:extLst>
              <a:ext uri="{FF2B5EF4-FFF2-40B4-BE49-F238E27FC236}">
                <a16:creationId xmlns:a16="http://schemas.microsoft.com/office/drawing/2014/main" id="{D988260E-8B0D-2CB7-CCA7-BF2F3B159ED0}"/>
              </a:ext>
            </a:extLst>
          </p:cNvPr>
          <p:cNvPicPr>
            <a:picLocks noChangeAspect="1"/>
          </p:cNvPicPr>
          <p:nvPr/>
        </p:nvPicPr>
        <p:blipFill>
          <a:blip r:embed="rId6"/>
          <a:stretch>
            <a:fillRect/>
          </a:stretch>
        </p:blipFill>
        <p:spPr>
          <a:xfrm>
            <a:off x="1367871" y="1538038"/>
            <a:ext cx="317500" cy="330200"/>
          </a:xfrm>
          <a:prstGeom prst="rect">
            <a:avLst/>
          </a:prstGeom>
        </p:spPr>
      </p:pic>
    </p:spTree>
    <p:extLst>
      <p:ext uri="{BB962C8B-B14F-4D97-AF65-F5344CB8AC3E}">
        <p14:creationId xmlns:p14="http://schemas.microsoft.com/office/powerpoint/2010/main" val="2318433377"/>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Georgia"/>
                <a:cs typeface="Georgia"/>
              </a:rPr>
              <a:t>category theory</a:t>
            </a:r>
          </a:p>
        </p:txBody>
      </p:sp>
      <p:pic>
        <p:nvPicPr>
          <p:cNvPr id="4" name="Picture 3">
            <a:extLst>
              <a:ext uri="{FF2B5EF4-FFF2-40B4-BE49-F238E27FC236}">
                <a16:creationId xmlns:a16="http://schemas.microsoft.com/office/drawing/2014/main" id="{B2DBC293-8CFA-4869-0B7D-53DFDD7E2EDB}"/>
              </a:ext>
            </a:extLst>
          </p:cNvPr>
          <p:cNvPicPr>
            <a:picLocks noChangeAspect="1"/>
          </p:cNvPicPr>
          <p:nvPr/>
        </p:nvPicPr>
        <p:blipFill>
          <a:blip r:embed="rId3"/>
          <a:stretch>
            <a:fillRect/>
          </a:stretch>
        </p:blipFill>
        <p:spPr>
          <a:xfrm>
            <a:off x="2337487" y="2045902"/>
            <a:ext cx="2895600" cy="393700"/>
          </a:xfrm>
          <a:prstGeom prst="rect">
            <a:avLst/>
          </a:prstGeom>
        </p:spPr>
      </p:pic>
      <p:pic>
        <p:nvPicPr>
          <p:cNvPr id="5" name="Picture 4">
            <a:extLst>
              <a:ext uri="{FF2B5EF4-FFF2-40B4-BE49-F238E27FC236}">
                <a16:creationId xmlns:a16="http://schemas.microsoft.com/office/drawing/2014/main" id="{7775025B-F6FA-E6B9-DA7C-F057C439D608}"/>
              </a:ext>
            </a:extLst>
          </p:cNvPr>
          <p:cNvPicPr>
            <a:picLocks noChangeAspect="1"/>
          </p:cNvPicPr>
          <p:nvPr/>
        </p:nvPicPr>
        <p:blipFill>
          <a:blip r:embed="rId4"/>
          <a:stretch>
            <a:fillRect/>
          </a:stretch>
        </p:blipFill>
        <p:spPr>
          <a:xfrm>
            <a:off x="5787081" y="2045902"/>
            <a:ext cx="4127500" cy="444500"/>
          </a:xfrm>
          <a:prstGeom prst="rect">
            <a:avLst/>
          </a:prstGeom>
        </p:spPr>
      </p:pic>
      <p:sp>
        <p:nvSpPr>
          <p:cNvPr id="7" name="TextBox 6">
            <a:extLst>
              <a:ext uri="{FF2B5EF4-FFF2-40B4-BE49-F238E27FC236}">
                <a16:creationId xmlns:a16="http://schemas.microsoft.com/office/drawing/2014/main" id="{0DDF71C3-2CC7-D1E9-3CB9-29C88F988850}"/>
              </a:ext>
            </a:extLst>
          </p:cNvPr>
          <p:cNvSpPr txBox="1"/>
          <p:nvPr/>
        </p:nvSpPr>
        <p:spPr>
          <a:xfrm>
            <a:off x="2736574" y="3283840"/>
            <a:ext cx="8508075" cy="1938992"/>
          </a:xfrm>
          <a:prstGeom prst="rect">
            <a:avLst/>
          </a:prstGeom>
          <a:noFill/>
        </p:spPr>
        <p:txBody>
          <a:bodyPr wrap="square" rtlCol="0">
            <a:spAutoFit/>
          </a:bodyPr>
          <a:lstStyle/>
          <a:p>
            <a:r>
              <a:rPr lang="en-US" sz="2400" dirty="0">
                <a:latin typeface="Georgia" panose="02040502050405020303" pitchFamily="18" charset="0"/>
              </a:rPr>
              <a:t>There exists a model structure on Cat in which ...</a:t>
            </a:r>
          </a:p>
          <a:p>
            <a:r>
              <a:rPr lang="en-US" sz="2400" dirty="0">
                <a:latin typeface="Georgia" panose="02040502050405020303" pitchFamily="18" charset="0"/>
              </a:rPr>
              <a:t>  </a:t>
            </a:r>
          </a:p>
          <a:p>
            <a:pPr marL="800100" lvl="1" indent="-342900">
              <a:buAutoNum type="arabicPeriod"/>
            </a:pPr>
            <a:r>
              <a:rPr lang="en-US" sz="2400" dirty="0">
                <a:latin typeface="Georgia" panose="02040502050405020303" pitchFamily="18" charset="0"/>
              </a:rPr>
              <a:t>.... weak equivalences are the categorical equivalences</a:t>
            </a:r>
          </a:p>
          <a:p>
            <a:pPr marL="800100" lvl="1" indent="-342900">
              <a:buAutoNum type="arabicPeriod"/>
            </a:pPr>
            <a:r>
              <a:rPr lang="en-US" sz="2400" dirty="0">
                <a:latin typeface="Georgia" panose="02040502050405020303" pitchFamily="18" charset="0"/>
              </a:rPr>
              <a:t>.... cofibrations are those functors that are injective on objects</a:t>
            </a:r>
          </a:p>
        </p:txBody>
      </p:sp>
      <p:sp>
        <p:nvSpPr>
          <p:cNvPr id="10" name="TextBox 9">
            <a:extLst>
              <a:ext uri="{FF2B5EF4-FFF2-40B4-BE49-F238E27FC236}">
                <a16:creationId xmlns:a16="http://schemas.microsoft.com/office/drawing/2014/main" id="{4925A4BB-E6D2-91B0-1552-615721423267}"/>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a:t>
            </a:r>
            <a:r>
              <a:rPr lang="en-US" sz="1600" dirty="0" err="1">
                <a:latin typeface="Georgia" panose="02040502050405020303" pitchFamily="18" charset="0"/>
              </a:rPr>
              <a:t>Joyal</a:t>
            </a:r>
            <a:r>
              <a:rPr lang="en-US" sz="1600" dirty="0">
                <a:latin typeface="Georgia" panose="02040502050405020303" pitchFamily="18" charset="0"/>
              </a:rPr>
              <a:t> and Tierney, 1991]</a:t>
            </a:r>
          </a:p>
        </p:txBody>
      </p:sp>
      <p:sp>
        <p:nvSpPr>
          <p:cNvPr id="11" name="TextBox 10">
            <a:extLst>
              <a:ext uri="{FF2B5EF4-FFF2-40B4-BE49-F238E27FC236}">
                <a16:creationId xmlns:a16="http://schemas.microsoft.com/office/drawing/2014/main" id="{4B36D5E6-B32B-9394-291E-B3061633D097}"/>
              </a:ext>
            </a:extLst>
          </p:cNvPr>
          <p:cNvSpPr txBox="1"/>
          <p:nvPr/>
        </p:nvSpPr>
        <p:spPr>
          <a:xfrm>
            <a:off x="1728202" y="3276288"/>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Tree>
    <p:extLst>
      <p:ext uri="{BB962C8B-B14F-4D97-AF65-F5344CB8AC3E}">
        <p14:creationId xmlns:p14="http://schemas.microsoft.com/office/powerpoint/2010/main" val="608801291"/>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cubical homotopy theories</a:t>
            </a:r>
          </a:p>
        </p:txBody>
      </p:sp>
      <p:cxnSp>
        <p:nvCxnSpPr>
          <p:cNvPr id="3" name="Straight Arrow Connector 2">
            <a:extLst>
              <a:ext uri="{FF2B5EF4-FFF2-40B4-BE49-F238E27FC236}">
                <a16:creationId xmlns:a16="http://schemas.microsoft.com/office/drawing/2014/main" id="{21E91830-C7DB-1C64-CF88-2B25FF796EE0}"/>
              </a:ext>
            </a:extLst>
          </p:cNvPr>
          <p:cNvCxnSpPr>
            <a:cxnSpLocks/>
          </p:cNvCxnSpPr>
          <p:nvPr/>
        </p:nvCxnSpPr>
        <p:spPr>
          <a:xfrm flipV="1">
            <a:off x="2713385" y="2402306"/>
            <a:ext cx="6569765" cy="3379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F62B8BA-4A4D-153F-6C13-69C286C39B82}"/>
              </a:ext>
            </a:extLst>
          </p:cNvPr>
          <p:cNvSpPr/>
          <p:nvPr/>
        </p:nvSpPr>
        <p:spPr>
          <a:xfrm>
            <a:off x="2288683" y="4754916"/>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Georgia" panose="02040502050405020303" pitchFamily="18" charset="0"/>
              </a:rPr>
              <a:t>test model structure</a:t>
            </a:r>
          </a:p>
        </p:txBody>
      </p:sp>
      <p:sp>
        <p:nvSpPr>
          <p:cNvPr id="5" name="Oval 4">
            <a:extLst>
              <a:ext uri="{FF2B5EF4-FFF2-40B4-BE49-F238E27FC236}">
                <a16:creationId xmlns:a16="http://schemas.microsoft.com/office/drawing/2014/main" id="{83D62989-E46D-8C55-EFC9-F216887A0DA8}"/>
              </a:ext>
            </a:extLst>
          </p:cNvPr>
          <p:cNvSpPr/>
          <p:nvPr/>
        </p:nvSpPr>
        <p:spPr>
          <a:xfrm>
            <a:off x="8213682" y="1829494"/>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Georgia" panose="02040502050405020303" pitchFamily="18" charset="0"/>
              </a:rPr>
              <a:t>higher categorical</a:t>
            </a:r>
          </a:p>
        </p:txBody>
      </p:sp>
      <p:sp>
        <p:nvSpPr>
          <p:cNvPr id="15" name="Oval 14">
            <a:extLst>
              <a:ext uri="{FF2B5EF4-FFF2-40B4-BE49-F238E27FC236}">
                <a16:creationId xmlns:a16="http://schemas.microsoft.com/office/drawing/2014/main" id="{118A01B1-FC2D-9418-0786-67A4219891F0}"/>
              </a:ext>
            </a:extLst>
          </p:cNvPr>
          <p:cNvSpPr/>
          <p:nvPr/>
        </p:nvSpPr>
        <p:spPr>
          <a:xfrm>
            <a:off x="9412757" y="1216549"/>
            <a:ext cx="1607158" cy="14540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Doherty et. al</a:t>
            </a:r>
          </a:p>
          <a:p>
            <a:pPr algn="ctr"/>
            <a:r>
              <a:rPr lang="en-US" sz="1200" dirty="0">
                <a:latin typeface="Georgia" panose="02040502050405020303" pitchFamily="18" charset="0"/>
              </a:rPr>
              <a:t>2020</a:t>
            </a:r>
          </a:p>
        </p:txBody>
      </p:sp>
      <p:sp>
        <p:nvSpPr>
          <p:cNvPr id="17" name="Oval 16">
            <a:extLst>
              <a:ext uri="{FF2B5EF4-FFF2-40B4-BE49-F238E27FC236}">
                <a16:creationId xmlns:a16="http://schemas.microsoft.com/office/drawing/2014/main" id="{F90391F5-A098-D1FE-3A30-CFADE896B288}"/>
              </a:ext>
            </a:extLst>
          </p:cNvPr>
          <p:cNvSpPr/>
          <p:nvPr/>
        </p:nvSpPr>
        <p:spPr>
          <a:xfrm>
            <a:off x="4211736" y="2125985"/>
            <a:ext cx="3789595" cy="34286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Georgia" panose="02040502050405020303" pitchFamily="18" charset="0"/>
              </a:rPr>
              <a:t>directed</a:t>
            </a:r>
          </a:p>
          <a:p>
            <a:pPr algn="ctr"/>
            <a:endParaRPr lang="en-US" sz="1600" dirty="0">
              <a:latin typeface="Georgia" panose="02040502050405020303" pitchFamily="18" charset="0"/>
            </a:endParaRPr>
          </a:p>
          <a:p>
            <a:pPr algn="ctr"/>
            <a:r>
              <a:rPr lang="en-US" sz="1200" dirty="0">
                <a:latin typeface="Georgia" panose="02040502050405020303" pitchFamily="18" charset="0"/>
              </a:rPr>
              <a:t>ψ is a weak equivalence iff |ψ| is a directed homotopy equivalence</a:t>
            </a:r>
          </a:p>
        </p:txBody>
      </p:sp>
      <p:sp>
        <p:nvSpPr>
          <p:cNvPr id="19" name="Oval 18">
            <a:extLst>
              <a:ext uri="{FF2B5EF4-FFF2-40B4-BE49-F238E27FC236}">
                <a16:creationId xmlns:a16="http://schemas.microsoft.com/office/drawing/2014/main" id="{9D3A2F11-D5BC-847B-37DA-586A147CC101}"/>
              </a:ext>
            </a:extLst>
          </p:cNvPr>
          <p:cNvSpPr/>
          <p:nvPr/>
        </p:nvSpPr>
        <p:spPr>
          <a:xfrm>
            <a:off x="8995971" y="3079648"/>
            <a:ext cx="1328230" cy="12017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Lucas</a:t>
            </a:r>
          </a:p>
          <a:p>
            <a:pPr algn="ctr"/>
            <a:r>
              <a:rPr lang="en-US" sz="1200" dirty="0">
                <a:latin typeface="Georgia" panose="02040502050405020303" pitchFamily="18" charset="0"/>
              </a:rPr>
              <a:t>2016</a:t>
            </a:r>
          </a:p>
        </p:txBody>
      </p:sp>
      <p:sp>
        <p:nvSpPr>
          <p:cNvPr id="20" name="Oval 19">
            <a:extLst>
              <a:ext uri="{FF2B5EF4-FFF2-40B4-BE49-F238E27FC236}">
                <a16:creationId xmlns:a16="http://schemas.microsoft.com/office/drawing/2014/main" id="{C3C1E9F8-D6B0-10E8-2849-900134789391}"/>
              </a:ext>
            </a:extLst>
          </p:cNvPr>
          <p:cNvSpPr/>
          <p:nvPr/>
        </p:nvSpPr>
        <p:spPr>
          <a:xfrm>
            <a:off x="9691685" y="2362601"/>
            <a:ext cx="1328230" cy="120173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Grandis</a:t>
            </a:r>
          </a:p>
          <a:p>
            <a:pPr algn="ctr"/>
            <a:r>
              <a:rPr lang="en-US" sz="1200" dirty="0">
                <a:latin typeface="Georgia" panose="02040502050405020303" pitchFamily="18" charset="0"/>
              </a:rPr>
              <a:t>2008</a:t>
            </a:r>
          </a:p>
        </p:txBody>
      </p:sp>
    </p:spTree>
    <p:extLst>
      <p:ext uri="{BB962C8B-B14F-4D97-AF65-F5344CB8AC3E}">
        <p14:creationId xmlns:p14="http://schemas.microsoft.com/office/powerpoint/2010/main" val="3659764600"/>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subdivisions</a:t>
            </a:r>
          </a:p>
        </p:txBody>
      </p:sp>
      <p:sp>
        <p:nvSpPr>
          <p:cNvPr id="4" name="TextBox 3">
            <a:extLst>
              <a:ext uri="{FF2B5EF4-FFF2-40B4-BE49-F238E27FC236}">
                <a16:creationId xmlns:a16="http://schemas.microsoft.com/office/drawing/2014/main" id="{AACDB6F0-AABA-657B-2700-D8237A15E65D}"/>
              </a:ext>
            </a:extLst>
          </p:cNvPr>
          <p:cNvSpPr txBox="1"/>
          <p:nvPr/>
        </p:nvSpPr>
        <p:spPr>
          <a:xfrm>
            <a:off x="1491439" y="1251901"/>
            <a:ext cx="10485304" cy="461665"/>
          </a:xfrm>
          <a:prstGeom prst="rect">
            <a:avLst/>
          </a:prstGeom>
          <a:noFill/>
        </p:spPr>
        <p:txBody>
          <a:bodyPr wrap="square" rtlCol="0">
            <a:spAutoFit/>
          </a:bodyPr>
          <a:lstStyle/>
          <a:p>
            <a:r>
              <a:rPr lang="en-US" sz="2400" dirty="0">
                <a:latin typeface="Georgia" panose="02040502050405020303" pitchFamily="18" charset="0"/>
              </a:rPr>
              <a:t>cocontinuous endofunctor sd on cSet with</a:t>
            </a:r>
          </a:p>
        </p:txBody>
      </p:sp>
      <p:pic>
        <p:nvPicPr>
          <p:cNvPr id="5" name="Picture 4">
            <a:extLst>
              <a:ext uri="{FF2B5EF4-FFF2-40B4-BE49-F238E27FC236}">
                <a16:creationId xmlns:a16="http://schemas.microsoft.com/office/drawing/2014/main" id="{60415150-4580-DF0E-0848-CB99C7508C07}"/>
              </a:ext>
            </a:extLst>
          </p:cNvPr>
          <p:cNvPicPr>
            <a:picLocks noChangeAspect="1"/>
          </p:cNvPicPr>
          <p:nvPr/>
        </p:nvPicPr>
        <p:blipFill>
          <a:blip r:embed="rId3"/>
          <a:stretch>
            <a:fillRect/>
          </a:stretch>
        </p:blipFill>
        <p:spPr>
          <a:xfrm>
            <a:off x="7382583" y="1309247"/>
            <a:ext cx="3469708" cy="346971"/>
          </a:xfrm>
          <a:prstGeom prst="rect">
            <a:avLst/>
          </a:prstGeom>
        </p:spPr>
      </p:pic>
      <p:sp>
        <p:nvSpPr>
          <p:cNvPr id="6" name="Rectangle 5">
            <a:extLst>
              <a:ext uri="{FF2B5EF4-FFF2-40B4-BE49-F238E27FC236}">
                <a16:creationId xmlns:a16="http://schemas.microsoft.com/office/drawing/2014/main" id="{FAD466AC-9ED1-87D4-A309-C3343222D1DC}"/>
              </a:ext>
            </a:extLst>
          </p:cNvPr>
          <p:cNvSpPr/>
          <p:nvPr/>
        </p:nvSpPr>
        <p:spPr>
          <a:xfrm>
            <a:off x="5168648" y="2728535"/>
            <a:ext cx="2125363" cy="18535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91E508-E74C-2286-6984-4FA216083577}"/>
              </a:ext>
            </a:extLst>
          </p:cNvPr>
          <p:cNvCxnSpPr>
            <a:cxnSpLocks/>
          </p:cNvCxnSpPr>
          <p:nvPr/>
        </p:nvCxnSpPr>
        <p:spPr>
          <a:xfrm>
            <a:off x="6231329" y="2728535"/>
            <a:ext cx="0" cy="185351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CAE6DA0-C2A5-5723-F757-DDDDAAD205F6}"/>
              </a:ext>
            </a:extLst>
          </p:cNvPr>
          <p:cNvCxnSpPr>
            <a:stCxn id="6" idx="1"/>
            <a:endCxn id="6" idx="3"/>
          </p:cNvCxnSpPr>
          <p:nvPr/>
        </p:nvCxnSpPr>
        <p:spPr>
          <a:xfrm>
            <a:off x="5168648" y="3655292"/>
            <a:ext cx="2125363"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CD871BC-E282-ACB7-BDCA-0BB206088D71}"/>
              </a:ext>
            </a:extLst>
          </p:cNvPr>
          <p:cNvPicPr>
            <a:picLocks noChangeAspect="1"/>
          </p:cNvPicPr>
          <p:nvPr/>
        </p:nvPicPr>
        <p:blipFill>
          <a:blip r:embed="rId4"/>
          <a:stretch>
            <a:fillRect/>
          </a:stretch>
        </p:blipFill>
        <p:spPr>
          <a:xfrm>
            <a:off x="5865615" y="4863266"/>
            <a:ext cx="971518" cy="364319"/>
          </a:xfrm>
          <a:prstGeom prst="rect">
            <a:avLst/>
          </a:prstGeom>
        </p:spPr>
      </p:pic>
    </p:spTree>
    <p:extLst>
      <p:ext uri="{BB962C8B-B14F-4D97-AF65-F5344CB8AC3E}">
        <p14:creationId xmlns:p14="http://schemas.microsoft.com/office/powerpoint/2010/main" val="587529347"/>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convenient properties of subdivision</a:t>
            </a:r>
          </a:p>
        </p:txBody>
      </p:sp>
      <p:sp>
        <p:nvSpPr>
          <p:cNvPr id="7" name="TextBox 6">
            <a:extLst>
              <a:ext uri="{FF2B5EF4-FFF2-40B4-BE49-F238E27FC236}">
                <a16:creationId xmlns:a16="http://schemas.microsoft.com/office/drawing/2014/main" id="{30E8D035-D4C0-9ABA-6B06-C8A7195C58BD}"/>
              </a:ext>
            </a:extLst>
          </p:cNvPr>
          <p:cNvSpPr txBox="1"/>
          <p:nvPr/>
        </p:nvSpPr>
        <p:spPr>
          <a:xfrm>
            <a:off x="1487687" y="1578595"/>
            <a:ext cx="1008372" cy="461665"/>
          </a:xfrm>
          <a:prstGeom prst="rect">
            <a:avLst/>
          </a:prstGeom>
          <a:noFill/>
        </p:spPr>
        <p:txBody>
          <a:bodyPr wrap="square" rtlCol="0">
            <a:spAutoFit/>
          </a:bodyPr>
          <a:lstStyle/>
          <a:p>
            <a:r>
              <a:rPr lang="en-US" sz="2400" b="1" dirty="0">
                <a:latin typeface="Georgia" panose="02040502050405020303" pitchFamily="18" charset="0"/>
              </a:rPr>
              <a:t>LEM</a:t>
            </a:r>
          </a:p>
        </p:txBody>
      </p:sp>
      <p:sp>
        <p:nvSpPr>
          <p:cNvPr id="8" name="TextBox 7">
            <a:extLst>
              <a:ext uri="{FF2B5EF4-FFF2-40B4-BE49-F238E27FC236}">
                <a16:creationId xmlns:a16="http://schemas.microsoft.com/office/drawing/2014/main" id="{9B8EB495-8C63-F618-3995-FEE273AB0A5F}"/>
              </a:ext>
            </a:extLst>
          </p:cNvPr>
          <p:cNvSpPr txBox="1"/>
          <p:nvPr/>
        </p:nvSpPr>
        <p:spPr>
          <a:xfrm>
            <a:off x="2496059" y="1578595"/>
            <a:ext cx="10485304" cy="461665"/>
          </a:xfrm>
          <a:prstGeom prst="rect">
            <a:avLst/>
          </a:prstGeom>
          <a:noFill/>
        </p:spPr>
        <p:txBody>
          <a:bodyPr wrap="square" rtlCol="0">
            <a:spAutoFit/>
          </a:bodyPr>
          <a:lstStyle/>
          <a:p>
            <a:r>
              <a:rPr lang="en-US" sz="2400" dirty="0">
                <a:latin typeface="Georgia" panose="02040502050405020303" pitchFamily="18" charset="0"/>
              </a:rPr>
              <a:t>Fix a cubical set C. There exist dotted cubical functions making</a:t>
            </a:r>
          </a:p>
        </p:txBody>
      </p:sp>
      <p:pic>
        <p:nvPicPr>
          <p:cNvPr id="12" name="Picture 11">
            <a:extLst>
              <a:ext uri="{FF2B5EF4-FFF2-40B4-BE49-F238E27FC236}">
                <a16:creationId xmlns:a16="http://schemas.microsoft.com/office/drawing/2014/main" id="{D8A0F301-CE4F-169B-FD4F-E604C3DCDB00}"/>
              </a:ext>
            </a:extLst>
          </p:cNvPr>
          <p:cNvPicPr>
            <a:picLocks noChangeAspect="1"/>
          </p:cNvPicPr>
          <p:nvPr/>
        </p:nvPicPr>
        <p:blipFill>
          <a:blip r:embed="rId3"/>
          <a:stretch>
            <a:fillRect/>
          </a:stretch>
        </p:blipFill>
        <p:spPr>
          <a:xfrm>
            <a:off x="4817413" y="2383173"/>
            <a:ext cx="2557175" cy="1622088"/>
          </a:xfrm>
          <a:prstGeom prst="rect">
            <a:avLst/>
          </a:prstGeom>
        </p:spPr>
      </p:pic>
      <p:sp>
        <p:nvSpPr>
          <p:cNvPr id="13" name="TextBox 12">
            <a:extLst>
              <a:ext uri="{FF2B5EF4-FFF2-40B4-BE49-F238E27FC236}">
                <a16:creationId xmlns:a16="http://schemas.microsoft.com/office/drawing/2014/main" id="{B70D5BE6-F566-A873-CC52-9747DEEACA60}"/>
              </a:ext>
            </a:extLst>
          </p:cNvPr>
          <p:cNvSpPr txBox="1"/>
          <p:nvPr/>
        </p:nvSpPr>
        <p:spPr>
          <a:xfrm>
            <a:off x="2496059" y="4348174"/>
            <a:ext cx="8723876" cy="830997"/>
          </a:xfrm>
          <a:prstGeom prst="rect">
            <a:avLst/>
          </a:prstGeom>
          <a:noFill/>
        </p:spPr>
        <p:txBody>
          <a:bodyPr wrap="square" rtlCol="0">
            <a:spAutoFit/>
          </a:bodyPr>
          <a:lstStyle/>
          <a:p>
            <a:r>
              <a:rPr lang="en-US" sz="2400" dirty="0">
                <a:latin typeface="Georgia" panose="02040502050405020303" pitchFamily="18" charset="0"/>
              </a:rPr>
              <a:t>commute and natural in </a:t>
            </a:r>
            <a:r>
              <a:rPr lang="en-US" sz="2400" dirty="0" err="1">
                <a:latin typeface="Georgia" panose="02040502050405020303" pitchFamily="18" charset="0"/>
              </a:rPr>
              <a:t>subcubical</a:t>
            </a:r>
            <a:r>
              <a:rPr lang="en-US" sz="2400" dirty="0">
                <a:latin typeface="Georgia" panose="02040502050405020303" pitchFamily="18" charset="0"/>
              </a:rPr>
              <a:t> sets S of sd</a:t>
            </a:r>
            <a:r>
              <a:rPr lang="en-US" sz="2400" baseline="30000" dirty="0">
                <a:latin typeface="Georgia" panose="02040502050405020303" pitchFamily="18" charset="0"/>
              </a:rPr>
              <a:t>4</a:t>
            </a:r>
            <a:r>
              <a:rPr lang="en-US" sz="2400" dirty="0">
                <a:latin typeface="Georgia" panose="02040502050405020303" pitchFamily="18" charset="0"/>
              </a:rPr>
              <a:t>C that lie in the closed Star of a vertex.  </a:t>
            </a:r>
          </a:p>
        </p:txBody>
      </p:sp>
      <p:sp>
        <p:nvSpPr>
          <p:cNvPr id="21" name="TextBox 20">
            <a:extLst>
              <a:ext uri="{FF2B5EF4-FFF2-40B4-BE49-F238E27FC236}">
                <a16:creationId xmlns:a16="http://schemas.microsoft.com/office/drawing/2014/main" id="{D33063B9-4DBF-CE28-631E-4848D4B846FC}"/>
              </a:ext>
            </a:extLst>
          </p:cNvPr>
          <p:cNvSpPr txBox="1"/>
          <p:nvPr/>
        </p:nvSpPr>
        <p:spPr>
          <a:xfrm>
            <a:off x="1487687" y="5433915"/>
            <a:ext cx="1008372" cy="461665"/>
          </a:xfrm>
          <a:prstGeom prst="rect">
            <a:avLst/>
          </a:prstGeom>
          <a:noFill/>
        </p:spPr>
        <p:txBody>
          <a:bodyPr wrap="square" rtlCol="0">
            <a:spAutoFit/>
          </a:bodyPr>
          <a:lstStyle/>
          <a:p>
            <a:r>
              <a:rPr lang="en-US" sz="2400" b="1" dirty="0">
                <a:latin typeface="Georgia" panose="02040502050405020303" pitchFamily="18" charset="0"/>
              </a:rPr>
              <a:t>LEM</a:t>
            </a:r>
          </a:p>
        </p:txBody>
      </p:sp>
      <p:sp>
        <p:nvSpPr>
          <p:cNvPr id="22" name="TextBox 21">
            <a:extLst>
              <a:ext uri="{FF2B5EF4-FFF2-40B4-BE49-F238E27FC236}">
                <a16:creationId xmlns:a16="http://schemas.microsoft.com/office/drawing/2014/main" id="{F0EBFB26-CE64-7CD5-F67C-4C9CE914A4D2}"/>
              </a:ext>
            </a:extLst>
          </p:cNvPr>
          <p:cNvSpPr txBox="1"/>
          <p:nvPr/>
        </p:nvSpPr>
        <p:spPr>
          <a:xfrm>
            <a:off x="2496059" y="5433915"/>
            <a:ext cx="10485304" cy="461665"/>
          </a:xfrm>
          <a:prstGeom prst="rect">
            <a:avLst/>
          </a:prstGeom>
          <a:noFill/>
        </p:spPr>
        <p:txBody>
          <a:bodyPr wrap="square" rtlCol="0">
            <a:spAutoFit/>
          </a:bodyPr>
          <a:lstStyle/>
          <a:p>
            <a:r>
              <a:rPr lang="en-US" sz="2400" dirty="0">
                <a:latin typeface="Georgia" panose="02040502050405020303" pitchFamily="18" charset="0"/>
              </a:rPr>
              <a:t>There exist </a:t>
            </a:r>
            <a:r>
              <a:rPr lang="en-US" sz="2400" b="1" dirty="0">
                <a:latin typeface="Georgia" panose="02040502050405020303" pitchFamily="18" charset="0"/>
              </a:rPr>
              <a:t>natural</a:t>
            </a:r>
            <a:r>
              <a:rPr lang="en-US" sz="2400" dirty="0">
                <a:latin typeface="Georgia" panose="02040502050405020303" pitchFamily="18" charset="0"/>
              </a:rPr>
              <a:t> stream isomorphisms </a:t>
            </a:r>
          </a:p>
        </p:txBody>
      </p:sp>
      <p:pic>
        <p:nvPicPr>
          <p:cNvPr id="23" name="Picture 22">
            <a:extLst>
              <a:ext uri="{FF2B5EF4-FFF2-40B4-BE49-F238E27FC236}">
                <a16:creationId xmlns:a16="http://schemas.microsoft.com/office/drawing/2014/main" id="{204818A5-FBD9-9689-DDFF-925B06027FF8}"/>
              </a:ext>
            </a:extLst>
          </p:cNvPr>
          <p:cNvPicPr>
            <a:picLocks noChangeAspect="1"/>
          </p:cNvPicPr>
          <p:nvPr/>
        </p:nvPicPr>
        <p:blipFill>
          <a:blip r:embed="rId4"/>
          <a:stretch>
            <a:fillRect/>
          </a:stretch>
        </p:blipFill>
        <p:spPr>
          <a:xfrm>
            <a:off x="8367682" y="5552532"/>
            <a:ext cx="1387884" cy="291771"/>
          </a:xfrm>
          <a:prstGeom prst="rect">
            <a:avLst/>
          </a:prstGeom>
        </p:spPr>
      </p:pic>
      <p:sp>
        <p:nvSpPr>
          <p:cNvPr id="24" name="TextBox 23">
            <a:extLst>
              <a:ext uri="{FF2B5EF4-FFF2-40B4-BE49-F238E27FC236}">
                <a16:creationId xmlns:a16="http://schemas.microsoft.com/office/drawing/2014/main" id="{B7B0B9F2-556D-B284-7991-1E91EF484ABE}"/>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Tree>
    <p:extLst>
      <p:ext uri="{BB962C8B-B14F-4D97-AF65-F5344CB8AC3E}">
        <p14:creationId xmlns:p14="http://schemas.microsoft.com/office/powerpoint/2010/main" val="4222497592"/>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cubical approximation</a:t>
            </a:r>
          </a:p>
        </p:txBody>
      </p:sp>
      <p:sp>
        <p:nvSpPr>
          <p:cNvPr id="7" name="TextBox 6">
            <a:extLst>
              <a:ext uri="{FF2B5EF4-FFF2-40B4-BE49-F238E27FC236}">
                <a16:creationId xmlns:a16="http://schemas.microsoft.com/office/drawing/2014/main" id="{30E8D035-D4C0-9ABA-6B06-C8A7195C58BD}"/>
              </a:ext>
            </a:extLst>
          </p:cNvPr>
          <p:cNvSpPr txBox="1"/>
          <p:nvPr/>
        </p:nvSpPr>
        <p:spPr>
          <a:xfrm>
            <a:off x="1487687" y="1578595"/>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8" name="TextBox 7">
            <a:extLst>
              <a:ext uri="{FF2B5EF4-FFF2-40B4-BE49-F238E27FC236}">
                <a16:creationId xmlns:a16="http://schemas.microsoft.com/office/drawing/2014/main" id="{9B8EB495-8C63-F618-3995-FEE273AB0A5F}"/>
              </a:ext>
            </a:extLst>
          </p:cNvPr>
          <p:cNvSpPr txBox="1"/>
          <p:nvPr/>
        </p:nvSpPr>
        <p:spPr>
          <a:xfrm>
            <a:off x="2496059" y="1578595"/>
            <a:ext cx="8933941" cy="2308324"/>
          </a:xfrm>
          <a:prstGeom prst="rect">
            <a:avLst/>
          </a:prstGeom>
          <a:noFill/>
        </p:spPr>
        <p:txBody>
          <a:bodyPr wrap="square" rtlCol="0">
            <a:spAutoFit/>
          </a:bodyPr>
          <a:lstStyle/>
          <a:p>
            <a:r>
              <a:rPr lang="en-US" sz="2400" dirty="0">
                <a:latin typeface="Georgia" panose="02040502050405020303" pitchFamily="18" charset="0"/>
              </a:rPr>
              <a:t>Fix cubical sets A,B </a:t>
            </a:r>
            <a:r>
              <a:rPr lang="en-US" sz="2400" b="1" dirty="0">
                <a:latin typeface="Georgia" panose="02040502050405020303" pitchFamily="18" charset="0"/>
              </a:rPr>
              <a:t>with A finite</a:t>
            </a:r>
            <a:r>
              <a:rPr lang="en-US" sz="2400" dirty="0">
                <a:latin typeface="Georgia" panose="02040502050405020303" pitchFamily="18" charset="0"/>
              </a:rPr>
              <a:t>.  For each stream map </a:t>
            </a:r>
          </a:p>
          <a:p>
            <a:endParaRPr lang="en-US" sz="2400" dirty="0">
              <a:latin typeface="Georgia" panose="02040502050405020303" pitchFamily="18" charset="0"/>
            </a:endParaRPr>
          </a:p>
          <a:p>
            <a:pPr algn="ctr"/>
            <a:r>
              <a:rPr lang="en-US" sz="2400" dirty="0">
                <a:latin typeface="Georgia" panose="02040502050405020303" pitchFamily="18" charset="0"/>
              </a:rPr>
              <a:t>f</a:t>
            </a:r>
            <a:r>
              <a:rPr lang="en-US" sz="2400" dirty="0">
                <a:latin typeface="Georgia" panose="02040502050405020303" pitchFamily="18" charset="0"/>
                <a:sym typeface="Wingdings" pitchFamily="2" charset="2"/>
              </a:rPr>
              <a:t>:|A|→|B|</a:t>
            </a:r>
          </a:p>
          <a:p>
            <a:pPr algn="ctr"/>
            <a:endParaRPr lang="en-US" sz="2400" dirty="0">
              <a:latin typeface="Georgia" panose="02040502050405020303" pitchFamily="18" charset="0"/>
              <a:sym typeface="Wingdings" pitchFamily="2" charset="2"/>
            </a:endParaRPr>
          </a:p>
          <a:p>
            <a:r>
              <a:rPr lang="en-US" sz="2400" dirty="0">
                <a:latin typeface="Georgia" panose="02040502050405020303" pitchFamily="18" charset="0"/>
              </a:rPr>
              <a:t>f is directed homotopic to a stream map |A</a:t>
            </a:r>
            <a:r>
              <a:rPr lang="en-US" sz="2400" dirty="0">
                <a:latin typeface="Georgia" panose="02040502050405020303" pitchFamily="18" charset="0"/>
                <a:sym typeface="Wingdings" pitchFamily="2" charset="2"/>
              </a:rPr>
              <a:t> →B| after replacing A with </a:t>
            </a:r>
            <a:r>
              <a:rPr lang="en-US" sz="2400" dirty="0" err="1">
                <a:latin typeface="Georgia" panose="02040502050405020303" pitchFamily="18" charset="0"/>
                <a:sym typeface="Wingdings" pitchFamily="2" charset="2"/>
              </a:rPr>
              <a:t>sd</a:t>
            </a:r>
            <a:r>
              <a:rPr lang="en-US" sz="2400" baseline="30000" dirty="0" err="1">
                <a:latin typeface="Georgia" panose="02040502050405020303" pitchFamily="18" charset="0"/>
                <a:sym typeface="Wingdings" pitchFamily="2" charset="2"/>
              </a:rPr>
              <a:t>k</a:t>
            </a:r>
            <a:r>
              <a:rPr lang="en-US" sz="2400" dirty="0" err="1">
                <a:latin typeface="Georgia" panose="02040502050405020303" pitchFamily="18" charset="0"/>
                <a:sym typeface="Wingdings" pitchFamily="2" charset="2"/>
              </a:rPr>
              <a:t>A</a:t>
            </a:r>
            <a:r>
              <a:rPr lang="en-US" sz="2400" dirty="0">
                <a:latin typeface="Georgia" panose="02040502050405020303" pitchFamily="18" charset="0"/>
                <a:sym typeface="Wingdings" pitchFamily="2" charset="2"/>
              </a:rPr>
              <a:t> for k sufficiently large.</a:t>
            </a:r>
            <a:endParaRPr lang="en-US" sz="2400" dirty="0">
              <a:latin typeface="Georgia" panose="02040502050405020303" pitchFamily="18" charset="0"/>
            </a:endParaRPr>
          </a:p>
        </p:txBody>
      </p:sp>
      <p:sp>
        <p:nvSpPr>
          <p:cNvPr id="24" name="TextBox 23">
            <a:extLst>
              <a:ext uri="{FF2B5EF4-FFF2-40B4-BE49-F238E27FC236}">
                <a16:creationId xmlns:a16="http://schemas.microsoft.com/office/drawing/2014/main" id="{B7B0B9F2-556D-B284-7991-1E91EF484ABE}"/>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2015]</a:t>
            </a:r>
          </a:p>
        </p:txBody>
      </p:sp>
      <p:sp>
        <p:nvSpPr>
          <p:cNvPr id="3" name="TextBox 2">
            <a:extLst>
              <a:ext uri="{FF2B5EF4-FFF2-40B4-BE49-F238E27FC236}">
                <a16:creationId xmlns:a16="http://schemas.microsoft.com/office/drawing/2014/main" id="{83C92F9A-5BB1-7444-282F-C9BEAFAD03CC}"/>
              </a:ext>
            </a:extLst>
          </p:cNvPr>
          <p:cNvSpPr txBox="1"/>
          <p:nvPr/>
        </p:nvSpPr>
        <p:spPr>
          <a:xfrm>
            <a:off x="1000896" y="4367736"/>
            <a:ext cx="1495162" cy="461665"/>
          </a:xfrm>
          <a:prstGeom prst="rect">
            <a:avLst/>
          </a:prstGeom>
          <a:noFill/>
        </p:spPr>
        <p:txBody>
          <a:bodyPr wrap="square" rtlCol="0">
            <a:spAutoFit/>
          </a:bodyPr>
          <a:lstStyle/>
          <a:p>
            <a:r>
              <a:rPr lang="en-US" sz="2400" b="1" dirty="0">
                <a:latin typeface="Georgia" panose="02040502050405020303" pitchFamily="18" charset="0"/>
              </a:rPr>
              <a:t>PROOF</a:t>
            </a:r>
          </a:p>
        </p:txBody>
      </p:sp>
      <p:sp>
        <p:nvSpPr>
          <p:cNvPr id="4" name="TextBox 3">
            <a:extLst>
              <a:ext uri="{FF2B5EF4-FFF2-40B4-BE49-F238E27FC236}">
                <a16:creationId xmlns:a16="http://schemas.microsoft.com/office/drawing/2014/main" id="{4F7DD777-4B80-9848-AA7A-B7D83B9DFC33}"/>
              </a:ext>
            </a:extLst>
          </p:cNvPr>
          <p:cNvSpPr txBox="1"/>
          <p:nvPr/>
        </p:nvSpPr>
        <p:spPr>
          <a:xfrm>
            <a:off x="2700341" y="4402711"/>
            <a:ext cx="8933941" cy="1354217"/>
          </a:xfrm>
          <a:prstGeom prst="rect">
            <a:avLst/>
          </a:prstGeom>
          <a:noFill/>
        </p:spPr>
        <p:txBody>
          <a:bodyPr wrap="square" rtlCol="0">
            <a:spAutoFit/>
          </a:bodyPr>
          <a:lstStyle/>
          <a:p>
            <a:r>
              <a:rPr lang="en-US" sz="2400" dirty="0">
                <a:latin typeface="Georgia" panose="02040502050405020303" pitchFamily="18" charset="0"/>
                <a:sym typeface="Wingdings" pitchFamily="2" charset="2"/>
              </a:rPr>
              <a:t>After sufficiently many subdivisions, f maps cubes into stars.</a:t>
            </a:r>
          </a:p>
          <a:p>
            <a:endParaRPr lang="en-US" sz="500" dirty="0">
              <a:latin typeface="Georgia" panose="02040502050405020303" pitchFamily="18" charset="0"/>
              <a:sym typeface="Wingdings" pitchFamily="2" charset="2"/>
            </a:endParaRPr>
          </a:p>
          <a:p>
            <a:r>
              <a:rPr lang="en-US" sz="2400" dirty="0">
                <a:latin typeface="Georgia" panose="02040502050405020303" pitchFamily="18" charset="0"/>
                <a:sym typeface="Wingdings" pitchFamily="2" charset="2"/>
              </a:rPr>
              <a:t>Then f locally lifts to a directed cube.</a:t>
            </a:r>
          </a:p>
          <a:p>
            <a:endParaRPr lang="en-US" sz="500" dirty="0">
              <a:latin typeface="Georgia" panose="02040502050405020303" pitchFamily="18" charset="0"/>
              <a:sym typeface="Wingdings" pitchFamily="2" charset="2"/>
            </a:endParaRPr>
          </a:p>
          <a:p>
            <a:r>
              <a:rPr lang="en-US" sz="2400" dirty="0">
                <a:latin typeface="Georgia" panose="02040502050405020303" pitchFamily="18" charset="0"/>
                <a:sym typeface="Wingdings" pitchFamily="2" charset="2"/>
              </a:rPr>
              <a:t>Convex structure gives requisite homotopies.  </a:t>
            </a:r>
            <a:endParaRPr lang="en-US" sz="2400" dirty="0">
              <a:latin typeface="Georgia" panose="02040502050405020303" pitchFamily="18" charset="0"/>
            </a:endParaRPr>
          </a:p>
        </p:txBody>
      </p:sp>
      <p:sp>
        <p:nvSpPr>
          <p:cNvPr id="5" name="Oval 4">
            <a:extLst>
              <a:ext uri="{FF2B5EF4-FFF2-40B4-BE49-F238E27FC236}">
                <a16:creationId xmlns:a16="http://schemas.microsoft.com/office/drawing/2014/main" id="{9F3C9CDB-6993-5FFF-51ED-55EC081D44E1}"/>
              </a:ext>
            </a:extLst>
          </p:cNvPr>
          <p:cNvSpPr/>
          <p:nvPr/>
        </p:nvSpPr>
        <p:spPr>
          <a:xfrm>
            <a:off x="2477138" y="4515600"/>
            <a:ext cx="223203" cy="2283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a:extLst>
              <a:ext uri="{FF2B5EF4-FFF2-40B4-BE49-F238E27FC236}">
                <a16:creationId xmlns:a16="http://schemas.microsoft.com/office/drawing/2014/main" id="{A91C8E68-3B25-451C-37F9-48682E4E0A55}"/>
              </a:ext>
            </a:extLst>
          </p:cNvPr>
          <p:cNvSpPr/>
          <p:nvPr/>
        </p:nvSpPr>
        <p:spPr>
          <a:xfrm>
            <a:off x="2481257" y="4964564"/>
            <a:ext cx="223203" cy="2283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679E2155-3F2E-071B-C751-777C7773FAD4}"/>
              </a:ext>
            </a:extLst>
          </p:cNvPr>
          <p:cNvSpPr/>
          <p:nvPr/>
        </p:nvSpPr>
        <p:spPr>
          <a:xfrm>
            <a:off x="2485374" y="5388815"/>
            <a:ext cx="223203" cy="2283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132496060"/>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25" y="3085137"/>
            <a:ext cx="9584635" cy="1143000"/>
          </a:xfrm>
        </p:spPr>
        <p:txBody>
          <a:bodyPr>
            <a:normAutofit/>
          </a:bodyPr>
          <a:lstStyle/>
          <a:p>
            <a:pPr algn="ctr"/>
            <a:r>
              <a:rPr lang="en-US" dirty="0">
                <a:latin typeface="Georgia"/>
                <a:cs typeface="Georgia"/>
              </a:rPr>
              <a:t>IV. cubcats</a:t>
            </a:r>
          </a:p>
        </p:txBody>
      </p:sp>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571636"/>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definition</a:t>
            </a:r>
          </a:p>
        </p:txBody>
      </p:sp>
      <p:sp>
        <p:nvSpPr>
          <p:cNvPr id="5" name="TextBox 4">
            <a:extLst>
              <a:ext uri="{FF2B5EF4-FFF2-40B4-BE49-F238E27FC236}">
                <a16:creationId xmlns:a16="http://schemas.microsoft.com/office/drawing/2014/main" id="{9095CDAA-70DE-1FF2-4C2A-21C0E98CA560}"/>
              </a:ext>
            </a:extLst>
          </p:cNvPr>
          <p:cNvSpPr txBox="1"/>
          <p:nvPr/>
        </p:nvSpPr>
        <p:spPr>
          <a:xfrm>
            <a:off x="3070206" y="1707392"/>
            <a:ext cx="8508075" cy="461665"/>
          </a:xfrm>
          <a:prstGeom prst="rect">
            <a:avLst/>
          </a:prstGeom>
          <a:noFill/>
        </p:spPr>
        <p:txBody>
          <a:bodyPr wrap="square" rtlCol="0">
            <a:spAutoFit/>
          </a:bodyPr>
          <a:lstStyle/>
          <a:p>
            <a:r>
              <a:rPr lang="en-US" sz="2400" dirty="0">
                <a:latin typeface="Georgia" panose="02040502050405020303" pitchFamily="18" charset="0"/>
              </a:rPr>
              <a:t>cubcat = cubical set C admitting structure maps</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pic>
        <p:nvPicPr>
          <p:cNvPr id="4" name="Picture 3">
            <a:extLst>
              <a:ext uri="{FF2B5EF4-FFF2-40B4-BE49-F238E27FC236}">
                <a16:creationId xmlns:a16="http://schemas.microsoft.com/office/drawing/2014/main" id="{A141E960-608D-2046-C63A-93C571205746}"/>
              </a:ext>
            </a:extLst>
          </p:cNvPr>
          <p:cNvPicPr>
            <a:picLocks noChangeAspect="1"/>
          </p:cNvPicPr>
          <p:nvPr/>
        </p:nvPicPr>
        <p:blipFill>
          <a:blip r:embed="rId3"/>
          <a:stretch>
            <a:fillRect/>
          </a:stretch>
        </p:blipFill>
        <p:spPr>
          <a:xfrm>
            <a:off x="7029977" y="2472495"/>
            <a:ext cx="1535345" cy="303599"/>
          </a:xfrm>
          <a:prstGeom prst="rect">
            <a:avLst/>
          </a:prstGeom>
        </p:spPr>
      </p:pic>
      <p:sp>
        <p:nvSpPr>
          <p:cNvPr id="9" name="TextBox 8">
            <a:extLst>
              <a:ext uri="{FF2B5EF4-FFF2-40B4-BE49-F238E27FC236}">
                <a16:creationId xmlns:a16="http://schemas.microsoft.com/office/drawing/2014/main" id="{9A6F189A-50F5-B8D2-4B06-4FF97700DE5C}"/>
              </a:ext>
            </a:extLst>
          </p:cNvPr>
          <p:cNvSpPr txBox="1"/>
          <p:nvPr/>
        </p:nvSpPr>
        <p:spPr>
          <a:xfrm>
            <a:off x="7512905" y="2771920"/>
            <a:ext cx="4127156" cy="338554"/>
          </a:xfrm>
          <a:prstGeom prst="rect">
            <a:avLst/>
          </a:prstGeom>
          <a:noFill/>
        </p:spPr>
        <p:txBody>
          <a:bodyPr wrap="square" rtlCol="0">
            <a:spAutoFit/>
          </a:bodyPr>
          <a:lstStyle/>
          <a:p>
            <a:r>
              <a:rPr lang="en-US" sz="1600" dirty="0">
                <a:latin typeface="Georgia" panose="02040502050405020303" pitchFamily="18" charset="0"/>
              </a:rPr>
              <a:t>where ex is right adjoint to sd</a:t>
            </a:r>
          </a:p>
        </p:txBody>
      </p:sp>
      <p:sp>
        <p:nvSpPr>
          <p:cNvPr id="10" name="TextBox 9">
            <a:extLst>
              <a:ext uri="{FF2B5EF4-FFF2-40B4-BE49-F238E27FC236}">
                <a16:creationId xmlns:a16="http://schemas.microsoft.com/office/drawing/2014/main" id="{6C644EC7-9DFC-7A41-832F-4958C604449A}"/>
              </a:ext>
            </a:extLst>
          </p:cNvPr>
          <p:cNvSpPr txBox="1"/>
          <p:nvPr/>
        </p:nvSpPr>
        <p:spPr>
          <a:xfrm>
            <a:off x="2495798" y="3516555"/>
            <a:ext cx="8508075" cy="461665"/>
          </a:xfrm>
          <a:prstGeom prst="rect">
            <a:avLst/>
          </a:prstGeom>
          <a:noFill/>
        </p:spPr>
        <p:txBody>
          <a:bodyPr wrap="square" rtlCol="0">
            <a:spAutoFit/>
          </a:bodyPr>
          <a:lstStyle/>
          <a:p>
            <a:r>
              <a:rPr lang="en-US" sz="2400" dirty="0">
                <a:latin typeface="Georgia" panose="02040502050405020303" pitchFamily="18" charset="0"/>
              </a:rPr>
              <a:t>satisfying a compatibility condition</a:t>
            </a:r>
          </a:p>
        </p:txBody>
      </p:sp>
      <p:pic>
        <p:nvPicPr>
          <p:cNvPr id="15" name="Picture 14">
            <a:extLst>
              <a:ext uri="{FF2B5EF4-FFF2-40B4-BE49-F238E27FC236}">
                <a16:creationId xmlns:a16="http://schemas.microsoft.com/office/drawing/2014/main" id="{2B94DDD0-D251-28CF-4B17-F8027F62A7FC}"/>
              </a:ext>
            </a:extLst>
          </p:cNvPr>
          <p:cNvPicPr>
            <a:picLocks noChangeAspect="1"/>
          </p:cNvPicPr>
          <p:nvPr/>
        </p:nvPicPr>
        <p:blipFill>
          <a:blip r:embed="rId4"/>
          <a:stretch>
            <a:fillRect/>
          </a:stretch>
        </p:blipFill>
        <p:spPr>
          <a:xfrm>
            <a:off x="6171538" y="3557815"/>
            <a:ext cx="3968920" cy="1283871"/>
          </a:xfrm>
          <a:prstGeom prst="rect">
            <a:avLst/>
          </a:prstGeom>
        </p:spPr>
      </p:pic>
      <p:pic>
        <p:nvPicPr>
          <p:cNvPr id="18" name="Picture 17">
            <a:extLst>
              <a:ext uri="{FF2B5EF4-FFF2-40B4-BE49-F238E27FC236}">
                <a16:creationId xmlns:a16="http://schemas.microsoft.com/office/drawing/2014/main" id="{4854321F-72C1-9B8F-7380-8F7894E017C5}"/>
              </a:ext>
            </a:extLst>
          </p:cNvPr>
          <p:cNvPicPr>
            <a:picLocks noChangeAspect="1"/>
          </p:cNvPicPr>
          <p:nvPr/>
        </p:nvPicPr>
        <p:blipFill>
          <a:blip r:embed="rId5"/>
          <a:stretch>
            <a:fillRect/>
          </a:stretch>
        </p:blipFill>
        <p:spPr>
          <a:xfrm>
            <a:off x="2379264" y="2503726"/>
            <a:ext cx="4207022" cy="390342"/>
          </a:xfrm>
          <a:prstGeom prst="rect">
            <a:avLst/>
          </a:prstGeom>
        </p:spPr>
      </p:pic>
    </p:spTree>
    <p:extLst>
      <p:ext uri="{BB962C8B-B14F-4D97-AF65-F5344CB8AC3E}">
        <p14:creationId xmlns:p14="http://schemas.microsoft.com/office/powerpoint/2010/main" val="945814193"/>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examples</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sp>
        <p:nvSpPr>
          <p:cNvPr id="3" name="TextBox 2">
            <a:extLst>
              <a:ext uri="{FF2B5EF4-FFF2-40B4-BE49-F238E27FC236}">
                <a16:creationId xmlns:a16="http://schemas.microsoft.com/office/drawing/2014/main" id="{851E748A-97B1-80C4-924D-D9F0BE752F82}"/>
              </a:ext>
            </a:extLst>
          </p:cNvPr>
          <p:cNvSpPr txBox="1"/>
          <p:nvPr/>
        </p:nvSpPr>
        <p:spPr>
          <a:xfrm>
            <a:off x="1635964" y="1652737"/>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6" name="TextBox 5">
            <a:extLst>
              <a:ext uri="{FF2B5EF4-FFF2-40B4-BE49-F238E27FC236}">
                <a16:creationId xmlns:a16="http://schemas.microsoft.com/office/drawing/2014/main" id="{BEB46E39-7EA5-7ED4-ADA3-9F213172594D}"/>
              </a:ext>
            </a:extLst>
          </p:cNvPr>
          <p:cNvSpPr txBox="1"/>
          <p:nvPr/>
        </p:nvSpPr>
        <p:spPr>
          <a:xfrm>
            <a:off x="2748927" y="1652737"/>
            <a:ext cx="3812508" cy="461665"/>
          </a:xfrm>
          <a:prstGeom prst="rect">
            <a:avLst/>
          </a:prstGeom>
          <a:noFill/>
        </p:spPr>
        <p:txBody>
          <a:bodyPr wrap="square" rtlCol="0">
            <a:spAutoFit/>
          </a:bodyPr>
          <a:lstStyle/>
          <a:p>
            <a:r>
              <a:rPr lang="en-US" sz="2400" dirty="0">
                <a:latin typeface="Georgia" panose="02040502050405020303" pitchFamily="18" charset="0"/>
              </a:rPr>
              <a:t>cubical nerves are cubcats</a:t>
            </a:r>
          </a:p>
        </p:txBody>
      </p:sp>
      <p:sp>
        <p:nvSpPr>
          <p:cNvPr id="7" name="TextBox 6">
            <a:extLst>
              <a:ext uri="{FF2B5EF4-FFF2-40B4-BE49-F238E27FC236}">
                <a16:creationId xmlns:a16="http://schemas.microsoft.com/office/drawing/2014/main" id="{89EB4335-64E4-E42C-BF32-D096FE80467D}"/>
              </a:ext>
            </a:extLst>
          </p:cNvPr>
          <p:cNvSpPr txBox="1"/>
          <p:nvPr/>
        </p:nvSpPr>
        <p:spPr>
          <a:xfrm>
            <a:off x="1635964" y="2257537"/>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11" name="TextBox 10">
            <a:extLst>
              <a:ext uri="{FF2B5EF4-FFF2-40B4-BE49-F238E27FC236}">
                <a16:creationId xmlns:a16="http://schemas.microsoft.com/office/drawing/2014/main" id="{F1E2F714-4141-526B-9898-CF2BBC64A19F}"/>
              </a:ext>
            </a:extLst>
          </p:cNvPr>
          <p:cNvSpPr txBox="1"/>
          <p:nvPr/>
        </p:nvSpPr>
        <p:spPr>
          <a:xfrm>
            <a:off x="2748927" y="2257537"/>
            <a:ext cx="8260940" cy="461665"/>
          </a:xfrm>
          <a:prstGeom prst="rect">
            <a:avLst/>
          </a:prstGeom>
          <a:noFill/>
        </p:spPr>
        <p:txBody>
          <a:bodyPr wrap="square" rtlCol="0">
            <a:spAutoFit/>
          </a:bodyPr>
          <a:lstStyle/>
          <a:p>
            <a:r>
              <a:rPr lang="en-US" sz="2400" dirty="0">
                <a:latin typeface="Georgia" panose="02040502050405020303" pitchFamily="18" charset="0"/>
              </a:rPr>
              <a:t>singular cubical sets of streams are cubcats</a:t>
            </a:r>
          </a:p>
        </p:txBody>
      </p:sp>
      <p:sp>
        <p:nvSpPr>
          <p:cNvPr id="12" name="TextBox 11">
            <a:extLst>
              <a:ext uri="{FF2B5EF4-FFF2-40B4-BE49-F238E27FC236}">
                <a16:creationId xmlns:a16="http://schemas.microsoft.com/office/drawing/2014/main" id="{95A9D08F-37AA-909E-C24B-ABCB2B9C43F6}"/>
              </a:ext>
            </a:extLst>
          </p:cNvPr>
          <p:cNvSpPr txBox="1"/>
          <p:nvPr/>
        </p:nvSpPr>
        <p:spPr>
          <a:xfrm>
            <a:off x="1635964" y="2850348"/>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
        <p:nvSpPr>
          <p:cNvPr id="13" name="TextBox 12">
            <a:extLst>
              <a:ext uri="{FF2B5EF4-FFF2-40B4-BE49-F238E27FC236}">
                <a16:creationId xmlns:a16="http://schemas.microsoft.com/office/drawing/2014/main" id="{B7003A56-DF2F-EBAE-1307-2A62FEF44BAC}"/>
              </a:ext>
            </a:extLst>
          </p:cNvPr>
          <p:cNvSpPr txBox="1"/>
          <p:nvPr/>
        </p:nvSpPr>
        <p:spPr>
          <a:xfrm>
            <a:off x="2748927" y="2850348"/>
            <a:ext cx="8260940" cy="830997"/>
          </a:xfrm>
          <a:prstGeom prst="rect">
            <a:avLst/>
          </a:prstGeom>
          <a:noFill/>
        </p:spPr>
        <p:txBody>
          <a:bodyPr wrap="square" rtlCol="0">
            <a:spAutoFit/>
          </a:bodyPr>
          <a:lstStyle/>
          <a:p>
            <a:r>
              <a:rPr lang="en-US" sz="2400" dirty="0">
                <a:latin typeface="Georgia" panose="02040502050405020303" pitchFamily="18" charset="0"/>
              </a:rPr>
              <a:t>test fibrant cubical sets are cubically homotopy equivalent to cubcats</a:t>
            </a:r>
          </a:p>
        </p:txBody>
      </p:sp>
    </p:spTree>
    <p:extLst>
      <p:ext uri="{BB962C8B-B14F-4D97-AF65-F5344CB8AC3E}">
        <p14:creationId xmlns:p14="http://schemas.microsoft.com/office/powerpoint/2010/main" val="2068815148"/>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dictionary</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cxnSp>
        <p:nvCxnSpPr>
          <p:cNvPr id="5" name="Straight Connector 4">
            <a:extLst>
              <a:ext uri="{FF2B5EF4-FFF2-40B4-BE49-F238E27FC236}">
                <a16:creationId xmlns:a16="http://schemas.microsoft.com/office/drawing/2014/main" id="{4FEEFF0D-89B9-B9F4-E30C-E1B1C947235B}"/>
              </a:ext>
            </a:extLst>
          </p:cNvPr>
          <p:cNvCxnSpPr>
            <a:cxnSpLocks/>
          </p:cNvCxnSpPr>
          <p:nvPr/>
        </p:nvCxnSpPr>
        <p:spPr>
          <a:xfrm flipH="1">
            <a:off x="6091881" y="1890585"/>
            <a:ext cx="12352" cy="33857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315FE3-2986-A88D-81C4-10B89847A315}"/>
              </a:ext>
            </a:extLst>
          </p:cNvPr>
          <p:cNvSpPr txBox="1"/>
          <p:nvPr/>
        </p:nvSpPr>
        <p:spPr>
          <a:xfrm>
            <a:off x="6381809" y="1831532"/>
            <a:ext cx="1477080" cy="523220"/>
          </a:xfrm>
          <a:prstGeom prst="rect">
            <a:avLst/>
          </a:prstGeom>
          <a:noFill/>
        </p:spPr>
        <p:txBody>
          <a:bodyPr wrap="square" rtlCol="0">
            <a:spAutoFit/>
          </a:bodyPr>
          <a:lstStyle/>
          <a:p>
            <a:r>
              <a:rPr lang="en-US" sz="2800" dirty="0">
                <a:latin typeface="Georgia" panose="02040502050405020303" pitchFamily="18" charset="0"/>
              </a:rPr>
              <a:t>cubcats</a:t>
            </a:r>
          </a:p>
        </p:txBody>
      </p:sp>
      <p:sp>
        <p:nvSpPr>
          <p:cNvPr id="10" name="TextBox 9">
            <a:extLst>
              <a:ext uri="{FF2B5EF4-FFF2-40B4-BE49-F238E27FC236}">
                <a16:creationId xmlns:a16="http://schemas.microsoft.com/office/drawing/2014/main" id="{508E84C2-78CF-A83D-62E8-D96358D8F5E2}"/>
              </a:ext>
            </a:extLst>
          </p:cNvPr>
          <p:cNvSpPr txBox="1"/>
          <p:nvPr/>
        </p:nvSpPr>
        <p:spPr>
          <a:xfrm>
            <a:off x="1888972" y="1831532"/>
            <a:ext cx="4219380" cy="523220"/>
          </a:xfrm>
          <a:prstGeom prst="rect">
            <a:avLst/>
          </a:prstGeom>
          <a:noFill/>
        </p:spPr>
        <p:txBody>
          <a:bodyPr wrap="square" rtlCol="0">
            <a:spAutoFit/>
          </a:bodyPr>
          <a:lstStyle/>
          <a:p>
            <a:r>
              <a:rPr lang="en-US" sz="2800" dirty="0">
                <a:latin typeface="Georgia" panose="02040502050405020303" pitchFamily="18" charset="0"/>
              </a:rPr>
              <a:t>test fibrant cubical sets</a:t>
            </a:r>
          </a:p>
        </p:txBody>
      </p:sp>
      <p:sp>
        <p:nvSpPr>
          <p:cNvPr id="14" name="TextBox 13">
            <a:extLst>
              <a:ext uri="{FF2B5EF4-FFF2-40B4-BE49-F238E27FC236}">
                <a16:creationId xmlns:a16="http://schemas.microsoft.com/office/drawing/2014/main" id="{F87A4B62-27A6-1A0D-BDBD-F4AAE7D36D93}"/>
              </a:ext>
            </a:extLst>
          </p:cNvPr>
          <p:cNvSpPr txBox="1"/>
          <p:nvPr/>
        </p:nvSpPr>
        <p:spPr>
          <a:xfrm>
            <a:off x="1652160" y="2549285"/>
            <a:ext cx="5529198" cy="461665"/>
          </a:xfrm>
          <a:prstGeom prst="rect">
            <a:avLst/>
          </a:prstGeom>
          <a:noFill/>
        </p:spPr>
        <p:txBody>
          <a:bodyPr wrap="square" rtlCol="0">
            <a:spAutoFit/>
          </a:bodyPr>
          <a:lstStyle/>
          <a:p>
            <a:r>
              <a:rPr lang="en-US" sz="2400" dirty="0">
                <a:latin typeface="Georgia" panose="02040502050405020303" pitchFamily="18" charset="0"/>
              </a:rPr>
              <a:t>eg: nerves of small groupoids</a:t>
            </a:r>
          </a:p>
        </p:txBody>
      </p:sp>
      <p:sp>
        <p:nvSpPr>
          <p:cNvPr id="15" name="TextBox 14">
            <a:extLst>
              <a:ext uri="{FF2B5EF4-FFF2-40B4-BE49-F238E27FC236}">
                <a16:creationId xmlns:a16="http://schemas.microsoft.com/office/drawing/2014/main" id="{3340DE80-AB66-BCF4-CAF3-E40270C5B1FD}"/>
              </a:ext>
            </a:extLst>
          </p:cNvPr>
          <p:cNvSpPr txBox="1"/>
          <p:nvPr/>
        </p:nvSpPr>
        <p:spPr>
          <a:xfrm>
            <a:off x="6381809" y="2549285"/>
            <a:ext cx="5529198" cy="461665"/>
          </a:xfrm>
          <a:prstGeom prst="rect">
            <a:avLst/>
          </a:prstGeom>
          <a:noFill/>
        </p:spPr>
        <p:txBody>
          <a:bodyPr wrap="square" rtlCol="0">
            <a:spAutoFit/>
          </a:bodyPr>
          <a:lstStyle/>
          <a:p>
            <a:r>
              <a:rPr lang="en-US" sz="2400" dirty="0">
                <a:latin typeface="Georgia" panose="02040502050405020303" pitchFamily="18" charset="0"/>
              </a:rPr>
              <a:t>eg: nerves of small categories</a:t>
            </a:r>
          </a:p>
        </p:txBody>
      </p:sp>
      <p:sp>
        <p:nvSpPr>
          <p:cNvPr id="16" name="TextBox 15">
            <a:extLst>
              <a:ext uri="{FF2B5EF4-FFF2-40B4-BE49-F238E27FC236}">
                <a16:creationId xmlns:a16="http://schemas.microsoft.com/office/drawing/2014/main" id="{0D42E3CE-2E35-15E2-DDDD-0948E67F63F3}"/>
              </a:ext>
            </a:extLst>
          </p:cNvPr>
          <p:cNvSpPr txBox="1"/>
          <p:nvPr/>
        </p:nvSpPr>
        <p:spPr>
          <a:xfrm>
            <a:off x="1652160" y="3116568"/>
            <a:ext cx="4174495" cy="1200329"/>
          </a:xfrm>
          <a:prstGeom prst="rect">
            <a:avLst/>
          </a:prstGeom>
          <a:noFill/>
        </p:spPr>
        <p:txBody>
          <a:bodyPr wrap="square" rtlCol="0">
            <a:spAutoFit/>
          </a:bodyPr>
          <a:lstStyle/>
          <a:p>
            <a:pPr algn="r"/>
            <a:r>
              <a:rPr lang="en-US" sz="2400" dirty="0">
                <a:latin typeface="Georgia" panose="02040502050405020303" pitchFamily="18" charset="0"/>
              </a:rPr>
              <a:t>every cubical set is test fibrant up to classical weak equivalence</a:t>
            </a:r>
          </a:p>
        </p:txBody>
      </p:sp>
      <p:sp>
        <p:nvSpPr>
          <p:cNvPr id="17" name="TextBox 16">
            <a:extLst>
              <a:ext uri="{FF2B5EF4-FFF2-40B4-BE49-F238E27FC236}">
                <a16:creationId xmlns:a16="http://schemas.microsoft.com/office/drawing/2014/main" id="{D25FAD2D-3252-F9E7-FB5A-A7862D0B005C}"/>
              </a:ext>
            </a:extLst>
          </p:cNvPr>
          <p:cNvSpPr txBox="1"/>
          <p:nvPr/>
        </p:nvSpPr>
        <p:spPr>
          <a:xfrm>
            <a:off x="6365345" y="3116568"/>
            <a:ext cx="4174495" cy="1200329"/>
          </a:xfrm>
          <a:prstGeom prst="rect">
            <a:avLst/>
          </a:prstGeom>
          <a:noFill/>
        </p:spPr>
        <p:txBody>
          <a:bodyPr wrap="square" rtlCol="0">
            <a:spAutoFit/>
          </a:bodyPr>
          <a:lstStyle/>
          <a:p>
            <a:r>
              <a:rPr lang="en-US" sz="2400" dirty="0">
                <a:latin typeface="Georgia" panose="02040502050405020303" pitchFamily="18" charset="0"/>
              </a:rPr>
              <a:t>every cubical set is a cubcat up to directed weak equivalence</a:t>
            </a:r>
          </a:p>
        </p:txBody>
      </p:sp>
      <p:pic>
        <p:nvPicPr>
          <p:cNvPr id="19" name="Picture 18">
            <a:extLst>
              <a:ext uri="{FF2B5EF4-FFF2-40B4-BE49-F238E27FC236}">
                <a16:creationId xmlns:a16="http://schemas.microsoft.com/office/drawing/2014/main" id="{09192F8C-487C-FBE0-DA82-791BBF5C015C}"/>
              </a:ext>
            </a:extLst>
          </p:cNvPr>
          <p:cNvPicPr>
            <a:picLocks noChangeAspect="1"/>
          </p:cNvPicPr>
          <p:nvPr/>
        </p:nvPicPr>
        <p:blipFill>
          <a:blip r:embed="rId3"/>
          <a:stretch>
            <a:fillRect/>
          </a:stretch>
        </p:blipFill>
        <p:spPr>
          <a:xfrm>
            <a:off x="1426988" y="4559015"/>
            <a:ext cx="4387317" cy="292941"/>
          </a:xfrm>
          <a:prstGeom prst="rect">
            <a:avLst/>
          </a:prstGeom>
        </p:spPr>
      </p:pic>
      <p:sp>
        <p:nvSpPr>
          <p:cNvPr id="21" name="TextBox 20">
            <a:extLst>
              <a:ext uri="{FF2B5EF4-FFF2-40B4-BE49-F238E27FC236}">
                <a16:creationId xmlns:a16="http://schemas.microsoft.com/office/drawing/2014/main" id="{52A0957D-E6B4-4576-1FEA-142C55A64969}"/>
              </a:ext>
            </a:extLst>
          </p:cNvPr>
          <p:cNvSpPr txBox="1"/>
          <p:nvPr/>
        </p:nvSpPr>
        <p:spPr>
          <a:xfrm>
            <a:off x="3942656" y="4844581"/>
            <a:ext cx="1871649" cy="369332"/>
          </a:xfrm>
          <a:prstGeom prst="rect">
            <a:avLst/>
          </a:prstGeom>
          <a:noFill/>
        </p:spPr>
        <p:txBody>
          <a:bodyPr wrap="square" rtlCol="0">
            <a:spAutoFit/>
          </a:bodyPr>
          <a:lstStyle/>
          <a:p>
            <a:r>
              <a:rPr lang="en-US" dirty="0">
                <a:latin typeface="Georgia" panose="02040502050405020303" pitchFamily="18" charset="0"/>
              </a:rPr>
              <a:t>for test fibrant B</a:t>
            </a:r>
          </a:p>
        </p:txBody>
      </p:sp>
      <p:pic>
        <p:nvPicPr>
          <p:cNvPr id="22" name="Picture 21">
            <a:extLst>
              <a:ext uri="{FF2B5EF4-FFF2-40B4-BE49-F238E27FC236}">
                <a16:creationId xmlns:a16="http://schemas.microsoft.com/office/drawing/2014/main" id="{0EB53C63-4F8B-898B-0285-46F4440E4D83}"/>
              </a:ext>
            </a:extLst>
          </p:cNvPr>
          <p:cNvPicPr>
            <a:picLocks noChangeAspect="1"/>
          </p:cNvPicPr>
          <p:nvPr/>
        </p:nvPicPr>
        <p:blipFill>
          <a:blip r:embed="rId4"/>
          <a:stretch>
            <a:fillRect/>
          </a:stretch>
        </p:blipFill>
        <p:spPr>
          <a:xfrm>
            <a:off x="6505376" y="4559015"/>
            <a:ext cx="4826049" cy="294355"/>
          </a:xfrm>
          <a:prstGeom prst="rect">
            <a:avLst/>
          </a:prstGeom>
        </p:spPr>
      </p:pic>
      <p:sp>
        <p:nvSpPr>
          <p:cNvPr id="23" name="TextBox 22">
            <a:extLst>
              <a:ext uri="{FF2B5EF4-FFF2-40B4-BE49-F238E27FC236}">
                <a16:creationId xmlns:a16="http://schemas.microsoft.com/office/drawing/2014/main" id="{9AF384D9-383B-648E-F449-8A6726FA96CE}"/>
              </a:ext>
            </a:extLst>
          </p:cNvPr>
          <p:cNvSpPr txBox="1"/>
          <p:nvPr/>
        </p:nvSpPr>
        <p:spPr>
          <a:xfrm>
            <a:off x="6505376" y="4851956"/>
            <a:ext cx="1871649" cy="369332"/>
          </a:xfrm>
          <a:prstGeom prst="rect">
            <a:avLst/>
          </a:prstGeom>
          <a:noFill/>
        </p:spPr>
        <p:txBody>
          <a:bodyPr wrap="square" rtlCol="0">
            <a:spAutoFit/>
          </a:bodyPr>
          <a:lstStyle/>
          <a:p>
            <a:r>
              <a:rPr lang="en-US" dirty="0">
                <a:latin typeface="Georgia" panose="02040502050405020303" pitchFamily="18" charset="0"/>
              </a:rPr>
              <a:t>for cubcats B</a:t>
            </a:r>
          </a:p>
        </p:txBody>
      </p:sp>
    </p:spTree>
    <p:extLst>
      <p:ext uri="{BB962C8B-B14F-4D97-AF65-F5344CB8AC3E}">
        <p14:creationId xmlns:p14="http://schemas.microsoft.com/office/powerpoint/2010/main" val="2142393645"/>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dictionary</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cxnSp>
        <p:nvCxnSpPr>
          <p:cNvPr id="5" name="Straight Connector 4">
            <a:extLst>
              <a:ext uri="{FF2B5EF4-FFF2-40B4-BE49-F238E27FC236}">
                <a16:creationId xmlns:a16="http://schemas.microsoft.com/office/drawing/2014/main" id="{4FEEFF0D-89B9-B9F4-E30C-E1B1C947235B}"/>
              </a:ext>
            </a:extLst>
          </p:cNvPr>
          <p:cNvCxnSpPr>
            <a:cxnSpLocks/>
          </p:cNvCxnSpPr>
          <p:nvPr/>
        </p:nvCxnSpPr>
        <p:spPr>
          <a:xfrm flipH="1">
            <a:off x="6091881" y="1890585"/>
            <a:ext cx="12352" cy="338575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315FE3-2986-A88D-81C4-10B89847A315}"/>
              </a:ext>
            </a:extLst>
          </p:cNvPr>
          <p:cNvSpPr txBox="1"/>
          <p:nvPr/>
        </p:nvSpPr>
        <p:spPr>
          <a:xfrm>
            <a:off x="6381809" y="1831532"/>
            <a:ext cx="1477080" cy="523220"/>
          </a:xfrm>
          <a:prstGeom prst="rect">
            <a:avLst/>
          </a:prstGeom>
          <a:noFill/>
        </p:spPr>
        <p:txBody>
          <a:bodyPr wrap="square" rtlCol="0">
            <a:spAutoFit/>
          </a:bodyPr>
          <a:lstStyle/>
          <a:p>
            <a:r>
              <a:rPr lang="en-US" sz="2800" dirty="0">
                <a:latin typeface="Georgia" panose="02040502050405020303" pitchFamily="18" charset="0"/>
              </a:rPr>
              <a:t>cubcats</a:t>
            </a:r>
          </a:p>
        </p:txBody>
      </p:sp>
      <p:sp>
        <p:nvSpPr>
          <p:cNvPr id="10" name="TextBox 9">
            <a:extLst>
              <a:ext uri="{FF2B5EF4-FFF2-40B4-BE49-F238E27FC236}">
                <a16:creationId xmlns:a16="http://schemas.microsoft.com/office/drawing/2014/main" id="{508E84C2-78CF-A83D-62E8-D96358D8F5E2}"/>
              </a:ext>
            </a:extLst>
          </p:cNvPr>
          <p:cNvSpPr txBox="1"/>
          <p:nvPr/>
        </p:nvSpPr>
        <p:spPr>
          <a:xfrm>
            <a:off x="1888972" y="1831532"/>
            <a:ext cx="4219380" cy="523220"/>
          </a:xfrm>
          <a:prstGeom prst="rect">
            <a:avLst/>
          </a:prstGeom>
          <a:noFill/>
        </p:spPr>
        <p:txBody>
          <a:bodyPr wrap="square" rtlCol="0">
            <a:spAutoFit/>
          </a:bodyPr>
          <a:lstStyle/>
          <a:p>
            <a:r>
              <a:rPr lang="en-US" sz="2800" dirty="0">
                <a:latin typeface="Georgia" panose="02040502050405020303" pitchFamily="18" charset="0"/>
              </a:rPr>
              <a:t>test fibrant cubical sets</a:t>
            </a:r>
          </a:p>
        </p:txBody>
      </p:sp>
      <p:sp>
        <p:nvSpPr>
          <p:cNvPr id="14" name="TextBox 13">
            <a:extLst>
              <a:ext uri="{FF2B5EF4-FFF2-40B4-BE49-F238E27FC236}">
                <a16:creationId xmlns:a16="http://schemas.microsoft.com/office/drawing/2014/main" id="{F87A4B62-27A6-1A0D-BDBD-F4AAE7D36D93}"/>
              </a:ext>
            </a:extLst>
          </p:cNvPr>
          <p:cNvSpPr txBox="1"/>
          <p:nvPr/>
        </p:nvSpPr>
        <p:spPr>
          <a:xfrm>
            <a:off x="1652160" y="2549285"/>
            <a:ext cx="5529198" cy="461665"/>
          </a:xfrm>
          <a:prstGeom prst="rect">
            <a:avLst/>
          </a:prstGeom>
          <a:noFill/>
        </p:spPr>
        <p:txBody>
          <a:bodyPr wrap="square" rtlCol="0">
            <a:spAutoFit/>
          </a:bodyPr>
          <a:lstStyle/>
          <a:p>
            <a:r>
              <a:rPr lang="en-US" sz="2400" dirty="0">
                <a:latin typeface="Georgia" panose="02040502050405020303" pitchFamily="18" charset="0"/>
              </a:rPr>
              <a:t>eg: nerves of small groupoids</a:t>
            </a:r>
          </a:p>
        </p:txBody>
      </p:sp>
      <p:sp>
        <p:nvSpPr>
          <p:cNvPr id="15" name="TextBox 14">
            <a:extLst>
              <a:ext uri="{FF2B5EF4-FFF2-40B4-BE49-F238E27FC236}">
                <a16:creationId xmlns:a16="http://schemas.microsoft.com/office/drawing/2014/main" id="{3340DE80-AB66-BCF4-CAF3-E40270C5B1FD}"/>
              </a:ext>
            </a:extLst>
          </p:cNvPr>
          <p:cNvSpPr txBox="1"/>
          <p:nvPr/>
        </p:nvSpPr>
        <p:spPr>
          <a:xfrm>
            <a:off x="6381809" y="2549285"/>
            <a:ext cx="5529198" cy="461665"/>
          </a:xfrm>
          <a:prstGeom prst="rect">
            <a:avLst/>
          </a:prstGeom>
          <a:noFill/>
        </p:spPr>
        <p:txBody>
          <a:bodyPr wrap="square" rtlCol="0">
            <a:spAutoFit/>
          </a:bodyPr>
          <a:lstStyle/>
          <a:p>
            <a:r>
              <a:rPr lang="en-US" sz="2400" dirty="0">
                <a:latin typeface="Georgia" panose="02040502050405020303" pitchFamily="18" charset="0"/>
              </a:rPr>
              <a:t>eg: nerves of small categories</a:t>
            </a:r>
          </a:p>
        </p:txBody>
      </p:sp>
      <p:sp>
        <p:nvSpPr>
          <p:cNvPr id="16" name="TextBox 15">
            <a:extLst>
              <a:ext uri="{FF2B5EF4-FFF2-40B4-BE49-F238E27FC236}">
                <a16:creationId xmlns:a16="http://schemas.microsoft.com/office/drawing/2014/main" id="{0D42E3CE-2E35-15E2-DDDD-0948E67F63F3}"/>
              </a:ext>
            </a:extLst>
          </p:cNvPr>
          <p:cNvSpPr txBox="1"/>
          <p:nvPr/>
        </p:nvSpPr>
        <p:spPr>
          <a:xfrm>
            <a:off x="1652160" y="3116568"/>
            <a:ext cx="4174495" cy="1200329"/>
          </a:xfrm>
          <a:prstGeom prst="rect">
            <a:avLst/>
          </a:prstGeom>
          <a:noFill/>
        </p:spPr>
        <p:txBody>
          <a:bodyPr wrap="square" rtlCol="0">
            <a:spAutoFit/>
          </a:bodyPr>
          <a:lstStyle/>
          <a:p>
            <a:pPr algn="r"/>
            <a:r>
              <a:rPr lang="en-US" sz="2400" dirty="0">
                <a:latin typeface="Georgia" panose="02040502050405020303" pitchFamily="18" charset="0"/>
              </a:rPr>
              <a:t>every cubical set is test fibrant up to classical weak equivalence</a:t>
            </a:r>
          </a:p>
        </p:txBody>
      </p:sp>
      <p:sp>
        <p:nvSpPr>
          <p:cNvPr id="17" name="TextBox 16">
            <a:extLst>
              <a:ext uri="{FF2B5EF4-FFF2-40B4-BE49-F238E27FC236}">
                <a16:creationId xmlns:a16="http://schemas.microsoft.com/office/drawing/2014/main" id="{D25FAD2D-3252-F9E7-FB5A-A7862D0B005C}"/>
              </a:ext>
            </a:extLst>
          </p:cNvPr>
          <p:cNvSpPr txBox="1"/>
          <p:nvPr/>
        </p:nvSpPr>
        <p:spPr>
          <a:xfrm>
            <a:off x="6365345" y="3116568"/>
            <a:ext cx="4174495" cy="1200329"/>
          </a:xfrm>
          <a:prstGeom prst="rect">
            <a:avLst/>
          </a:prstGeom>
          <a:noFill/>
        </p:spPr>
        <p:txBody>
          <a:bodyPr wrap="square" rtlCol="0">
            <a:spAutoFit/>
          </a:bodyPr>
          <a:lstStyle/>
          <a:p>
            <a:r>
              <a:rPr lang="en-US" sz="2400" dirty="0">
                <a:latin typeface="Georgia" panose="02040502050405020303" pitchFamily="18" charset="0"/>
              </a:rPr>
              <a:t>every cubical set is a cubcat up to directed weak equivalence</a:t>
            </a:r>
          </a:p>
        </p:txBody>
      </p:sp>
      <p:pic>
        <p:nvPicPr>
          <p:cNvPr id="19" name="Picture 18">
            <a:extLst>
              <a:ext uri="{FF2B5EF4-FFF2-40B4-BE49-F238E27FC236}">
                <a16:creationId xmlns:a16="http://schemas.microsoft.com/office/drawing/2014/main" id="{09192F8C-487C-FBE0-DA82-791BBF5C015C}"/>
              </a:ext>
            </a:extLst>
          </p:cNvPr>
          <p:cNvPicPr>
            <a:picLocks noChangeAspect="1"/>
          </p:cNvPicPr>
          <p:nvPr/>
        </p:nvPicPr>
        <p:blipFill>
          <a:blip r:embed="rId3"/>
          <a:stretch>
            <a:fillRect/>
          </a:stretch>
        </p:blipFill>
        <p:spPr>
          <a:xfrm>
            <a:off x="1426988" y="4559015"/>
            <a:ext cx="4387317" cy="292941"/>
          </a:xfrm>
          <a:prstGeom prst="rect">
            <a:avLst/>
          </a:prstGeom>
        </p:spPr>
      </p:pic>
      <p:sp>
        <p:nvSpPr>
          <p:cNvPr id="21" name="TextBox 20">
            <a:extLst>
              <a:ext uri="{FF2B5EF4-FFF2-40B4-BE49-F238E27FC236}">
                <a16:creationId xmlns:a16="http://schemas.microsoft.com/office/drawing/2014/main" id="{52A0957D-E6B4-4576-1FEA-142C55A64969}"/>
              </a:ext>
            </a:extLst>
          </p:cNvPr>
          <p:cNvSpPr txBox="1"/>
          <p:nvPr/>
        </p:nvSpPr>
        <p:spPr>
          <a:xfrm>
            <a:off x="3942656" y="4844581"/>
            <a:ext cx="1871649" cy="369332"/>
          </a:xfrm>
          <a:prstGeom prst="rect">
            <a:avLst/>
          </a:prstGeom>
          <a:noFill/>
        </p:spPr>
        <p:txBody>
          <a:bodyPr wrap="square" rtlCol="0">
            <a:spAutoFit/>
          </a:bodyPr>
          <a:lstStyle/>
          <a:p>
            <a:r>
              <a:rPr lang="en-US" dirty="0">
                <a:latin typeface="Georgia" panose="02040502050405020303" pitchFamily="18" charset="0"/>
              </a:rPr>
              <a:t>for test fibrant B</a:t>
            </a:r>
          </a:p>
        </p:txBody>
      </p:sp>
      <p:pic>
        <p:nvPicPr>
          <p:cNvPr id="22" name="Picture 21">
            <a:extLst>
              <a:ext uri="{FF2B5EF4-FFF2-40B4-BE49-F238E27FC236}">
                <a16:creationId xmlns:a16="http://schemas.microsoft.com/office/drawing/2014/main" id="{0EB53C63-4F8B-898B-0285-46F4440E4D83}"/>
              </a:ext>
            </a:extLst>
          </p:cNvPr>
          <p:cNvPicPr>
            <a:picLocks noChangeAspect="1"/>
          </p:cNvPicPr>
          <p:nvPr/>
        </p:nvPicPr>
        <p:blipFill>
          <a:blip r:embed="rId4"/>
          <a:stretch>
            <a:fillRect/>
          </a:stretch>
        </p:blipFill>
        <p:spPr>
          <a:xfrm>
            <a:off x="6505376" y="4559015"/>
            <a:ext cx="4826049" cy="294355"/>
          </a:xfrm>
          <a:prstGeom prst="rect">
            <a:avLst/>
          </a:prstGeom>
        </p:spPr>
      </p:pic>
      <p:sp>
        <p:nvSpPr>
          <p:cNvPr id="23" name="TextBox 22">
            <a:extLst>
              <a:ext uri="{FF2B5EF4-FFF2-40B4-BE49-F238E27FC236}">
                <a16:creationId xmlns:a16="http://schemas.microsoft.com/office/drawing/2014/main" id="{9AF384D9-383B-648E-F449-8A6726FA96CE}"/>
              </a:ext>
            </a:extLst>
          </p:cNvPr>
          <p:cNvSpPr txBox="1"/>
          <p:nvPr/>
        </p:nvSpPr>
        <p:spPr>
          <a:xfrm>
            <a:off x="6505376" y="4851956"/>
            <a:ext cx="1871649" cy="369332"/>
          </a:xfrm>
          <a:prstGeom prst="rect">
            <a:avLst/>
          </a:prstGeom>
          <a:noFill/>
        </p:spPr>
        <p:txBody>
          <a:bodyPr wrap="square" rtlCol="0">
            <a:spAutoFit/>
          </a:bodyPr>
          <a:lstStyle/>
          <a:p>
            <a:r>
              <a:rPr lang="en-US" dirty="0">
                <a:latin typeface="Georgia" panose="02040502050405020303" pitchFamily="18" charset="0"/>
              </a:rPr>
              <a:t>for cubcats B</a:t>
            </a:r>
          </a:p>
        </p:txBody>
      </p:sp>
      <p:sp>
        <p:nvSpPr>
          <p:cNvPr id="3" name="Rectangle 2">
            <a:extLst>
              <a:ext uri="{FF2B5EF4-FFF2-40B4-BE49-F238E27FC236}">
                <a16:creationId xmlns:a16="http://schemas.microsoft.com/office/drawing/2014/main" id="{CBF03C00-394A-D4F3-8D72-544ED2F9B548}"/>
              </a:ext>
            </a:extLst>
          </p:cNvPr>
          <p:cNvSpPr/>
          <p:nvPr/>
        </p:nvSpPr>
        <p:spPr>
          <a:xfrm>
            <a:off x="6365345" y="4316897"/>
            <a:ext cx="5343413" cy="1169503"/>
          </a:xfrm>
          <a:prstGeom prst="rect">
            <a:avLst/>
          </a:prstGeom>
          <a:solidFill>
            <a:srgbClr val="FFFF00">
              <a:alpha val="34475"/>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F38544DF-1F5B-97E5-9506-4C67703638F9}"/>
              </a:ext>
            </a:extLst>
          </p:cNvPr>
          <p:cNvSpPr txBox="1"/>
          <p:nvPr/>
        </p:nvSpPr>
        <p:spPr>
          <a:xfrm>
            <a:off x="6381810" y="5493578"/>
            <a:ext cx="2453272" cy="830997"/>
          </a:xfrm>
          <a:prstGeom prst="rect">
            <a:avLst/>
          </a:prstGeom>
          <a:noFill/>
        </p:spPr>
        <p:txBody>
          <a:bodyPr wrap="square" rtlCol="0">
            <a:spAutoFit/>
          </a:bodyPr>
          <a:lstStyle/>
          <a:p>
            <a:r>
              <a:rPr lang="en-US" sz="1600" b="1" dirty="0">
                <a:latin typeface="Georgia" panose="02040502050405020303" pitchFamily="18" charset="0"/>
              </a:rPr>
              <a:t>requires an analogue of Reedy cofibrant replacement</a:t>
            </a:r>
          </a:p>
        </p:txBody>
      </p:sp>
    </p:spTree>
    <p:extLst>
      <p:ext uri="{BB962C8B-B14F-4D97-AF65-F5344CB8AC3E}">
        <p14:creationId xmlns:p14="http://schemas.microsoft.com/office/powerpoint/2010/main" val="2330802386"/>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1-cohomology H</a:t>
            </a:r>
            <a:r>
              <a:rPr lang="en-US" baseline="30000" dirty="0">
                <a:latin typeface="Georgia"/>
                <a:cs typeface="Georgia"/>
              </a:rPr>
              <a:t>1</a:t>
            </a:r>
            <a:r>
              <a:rPr lang="en-US" dirty="0">
                <a:latin typeface="Georgia"/>
                <a:cs typeface="Georgia"/>
              </a:rPr>
              <a:t>(-;M)=[-,|BM|]</a:t>
            </a:r>
          </a:p>
        </p:txBody>
      </p:sp>
      <p:sp>
        <p:nvSpPr>
          <p:cNvPr id="8" name="TextBox 7">
            <a:extLst>
              <a:ext uri="{FF2B5EF4-FFF2-40B4-BE49-F238E27FC236}">
                <a16:creationId xmlns:a16="http://schemas.microsoft.com/office/drawing/2014/main" id="{8FAEA9D4-7DC3-39E8-2DE0-0160269A45C8}"/>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pic>
        <p:nvPicPr>
          <p:cNvPr id="7" name="Picture 6" descr="A close-up of a spiral&#10;&#10;Description automatically generated">
            <a:extLst>
              <a:ext uri="{FF2B5EF4-FFF2-40B4-BE49-F238E27FC236}">
                <a16:creationId xmlns:a16="http://schemas.microsoft.com/office/drawing/2014/main" id="{26C81201-35C4-AE43-656F-7437BE4EA02D}"/>
              </a:ext>
            </a:extLst>
          </p:cNvPr>
          <p:cNvPicPr>
            <a:picLocks noChangeAspect="1"/>
          </p:cNvPicPr>
          <p:nvPr/>
        </p:nvPicPr>
        <p:blipFill>
          <a:blip r:embed="rId3"/>
          <a:stretch>
            <a:fillRect/>
          </a:stretch>
        </p:blipFill>
        <p:spPr>
          <a:xfrm>
            <a:off x="2393950" y="2098589"/>
            <a:ext cx="7404100" cy="2438400"/>
          </a:xfrm>
          <a:prstGeom prst="rect">
            <a:avLst/>
          </a:prstGeom>
        </p:spPr>
      </p:pic>
      <p:pic>
        <p:nvPicPr>
          <p:cNvPr id="11" name="Picture 10">
            <a:extLst>
              <a:ext uri="{FF2B5EF4-FFF2-40B4-BE49-F238E27FC236}">
                <a16:creationId xmlns:a16="http://schemas.microsoft.com/office/drawing/2014/main" id="{9183D3B3-6CD8-BC81-215A-31ADB9E52E1F}"/>
              </a:ext>
            </a:extLst>
          </p:cNvPr>
          <p:cNvPicPr>
            <a:picLocks noChangeAspect="1"/>
          </p:cNvPicPr>
          <p:nvPr/>
        </p:nvPicPr>
        <p:blipFill>
          <a:blip r:embed="rId4"/>
          <a:stretch>
            <a:fillRect/>
          </a:stretch>
        </p:blipFill>
        <p:spPr>
          <a:xfrm>
            <a:off x="7920765" y="4648199"/>
            <a:ext cx="938398" cy="220800"/>
          </a:xfrm>
          <a:prstGeom prst="rect">
            <a:avLst/>
          </a:prstGeom>
        </p:spPr>
      </p:pic>
      <p:pic>
        <p:nvPicPr>
          <p:cNvPr id="12" name="Picture 11">
            <a:extLst>
              <a:ext uri="{FF2B5EF4-FFF2-40B4-BE49-F238E27FC236}">
                <a16:creationId xmlns:a16="http://schemas.microsoft.com/office/drawing/2014/main" id="{E0BFA88D-42BB-BBF1-6A2C-E41495F854A5}"/>
              </a:ext>
            </a:extLst>
          </p:cNvPr>
          <p:cNvPicPr>
            <a:picLocks noChangeAspect="1"/>
          </p:cNvPicPr>
          <p:nvPr/>
        </p:nvPicPr>
        <p:blipFill>
          <a:blip r:embed="rId5"/>
          <a:stretch>
            <a:fillRect/>
          </a:stretch>
        </p:blipFill>
        <p:spPr>
          <a:xfrm>
            <a:off x="4482775" y="4636371"/>
            <a:ext cx="1301141" cy="244457"/>
          </a:xfrm>
          <a:prstGeom prst="rect">
            <a:avLst/>
          </a:prstGeom>
        </p:spPr>
      </p:pic>
      <p:sp>
        <p:nvSpPr>
          <p:cNvPr id="13" name="TextBox 12">
            <a:extLst>
              <a:ext uri="{FF2B5EF4-FFF2-40B4-BE49-F238E27FC236}">
                <a16:creationId xmlns:a16="http://schemas.microsoft.com/office/drawing/2014/main" id="{DC0E75A4-96FD-EB92-08FF-4741FEBFE937}"/>
              </a:ext>
            </a:extLst>
          </p:cNvPr>
          <p:cNvSpPr txBox="1"/>
          <p:nvPr/>
        </p:nvSpPr>
        <p:spPr>
          <a:xfrm>
            <a:off x="1985573" y="4992038"/>
            <a:ext cx="7225983" cy="338554"/>
          </a:xfrm>
          <a:prstGeom prst="rect">
            <a:avLst/>
          </a:prstGeom>
          <a:noFill/>
        </p:spPr>
        <p:txBody>
          <a:bodyPr wrap="square" rtlCol="0">
            <a:spAutoFit/>
          </a:bodyPr>
          <a:lstStyle/>
          <a:p>
            <a:pPr algn="r"/>
            <a:r>
              <a:rPr lang="en-US" sz="1600" dirty="0">
                <a:latin typeface="Georgia" panose="02040502050405020303" pitchFamily="18" charset="0"/>
              </a:rPr>
              <a:t>for cancellative commutative monoid coefficients M</a:t>
            </a:r>
          </a:p>
        </p:txBody>
      </p:sp>
      <p:sp>
        <p:nvSpPr>
          <p:cNvPr id="18" name="TextBox 17">
            <a:extLst>
              <a:ext uri="{FF2B5EF4-FFF2-40B4-BE49-F238E27FC236}">
                <a16:creationId xmlns:a16="http://schemas.microsoft.com/office/drawing/2014/main" id="{71D178B7-C95D-0676-32B8-2D09939552DB}"/>
              </a:ext>
            </a:extLst>
          </p:cNvPr>
          <p:cNvSpPr txBox="1"/>
          <p:nvPr/>
        </p:nvSpPr>
        <p:spPr>
          <a:xfrm>
            <a:off x="2886881" y="1723057"/>
            <a:ext cx="2246464" cy="338554"/>
          </a:xfrm>
          <a:prstGeom prst="rect">
            <a:avLst/>
          </a:prstGeom>
          <a:noFill/>
        </p:spPr>
        <p:txBody>
          <a:bodyPr wrap="square" rtlCol="0">
            <a:spAutoFit/>
          </a:bodyPr>
          <a:lstStyle/>
          <a:p>
            <a:pPr algn="r"/>
            <a:r>
              <a:rPr lang="en-US" sz="1600" dirty="0">
                <a:latin typeface="Georgia" panose="02040502050405020303" pitchFamily="18" charset="0"/>
              </a:rPr>
              <a:t>spacetime Klein bottle</a:t>
            </a:r>
          </a:p>
        </p:txBody>
      </p:sp>
      <p:sp>
        <p:nvSpPr>
          <p:cNvPr id="20" name="TextBox 19">
            <a:extLst>
              <a:ext uri="{FF2B5EF4-FFF2-40B4-BE49-F238E27FC236}">
                <a16:creationId xmlns:a16="http://schemas.microsoft.com/office/drawing/2014/main" id="{A2D37521-DC8F-AB2F-BB9D-F59C0079947D}"/>
              </a:ext>
            </a:extLst>
          </p:cNvPr>
          <p:cNvSpPr txBox="1"/>
          <p:nvPr/>
        </p:nvSpPr>
        <p:spPr>
          <a:xfrm>
            <a:off x="6240163" y="1728525"/>
            <a:ext cx="2246464" cy="338554"/>
          </a:xfrm>
          <a:prstGeom prst="rect">
            <a:avLst/>
          </a:prstGeom>
          <a:noFill/>
        </p:spPr>
        <p:txBody>
          <a:bodyPr wrap="square" rtlCol="0">
            <a:spAutoFit/>
          </a:bodyPr>
          <a:lstStyle/>
          <a:p>
            <a:pPr algn="r"/>
            <a:r>
              <a:rPr lang="en-US" sz="1600" dirty="0">
                <a:latin typeface="Georgia" panose="02040502050405020303" pitchFamily="18" charset="0"/>
              </a:rPr>
              <a:t>spacetime torus</a:t>
            </a:r>
          </a:p>
        </p:txBody>
      </p:sp>
    </p:spTree>
    <p:extLst>
      <p:ext uri="{BB962C8B-B14F-4D97-AF65-F5344CB8AC3E}">
        <p14:creationId xmlns:p14="http://schemas.microsoft.com/office/powerpoint/2010/main" val="3395033261"/>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Georgia"/>
                <a:cs typeface="Georgia"/>
              </a:rPr>
              <a:t>classical homotopy</a:t>
            </a:r>
          </a:p>
        </p:txBody>
      </p:sp>
      <p:sp>
        <p:nvSpPr>
          <p:cNvPr id="2" name="TextBox 1">
            <a:extLst>
              <a:ext uri="{FF2B5EF4-FFF2-40B4-BE49-F238E27FC236}">
                <a16:creationId xmlns:a16="http://schemas.microsoft.com/office/drawing/2014/main" id="{6B81EE07-6889-BB6C-4B45-3F90C576FC3A}"/>
              </a:ext>
            </a:extLst>
          </p:cNvPr>
          <p:cNvSpPr txBox="1"/>
          <p:nvPr/>
        </p:nvSpPr>
        <p:spPr>
          <a:xfrm>
            <a:off x="2854410" y="3398103"/>
            <a:ext cx="7991043" cy="1200329"/>
          </a:xfrm>
          <a:prstGeom prst="rect">
            <a:avLst/>
          </a:prstGeom>
          <a:noFill/>
        </p:spPr>
        <p:txBody>
          <a:bodyPr wrap="square" rtlCol="0">
            <a:spAutoFit/>
          </a:bodyPr>
          <a:lstStyle/>
          <a:p>
            <a:r>
              <a:rPr lang="en-US" sz="2400" dirty="0">
                <a:latin typeface="Georgia" panose="02040502050405020303" pitchFamily="18" charset="0"/>
              </a:rPr>
              <a:t>There exists a model structure on Cat whose weak equivalences are those functors that induce classical weak equivalences between nerves</a:t>
            </a:r>
          </a:p>
        </p:txBody>
      </p:sp>
      <p:pic>
        <p:nvPicPr>
          <p:cNvPr id="3" name="Picture 2">
            <a:extLst>
              <a:ext uri="{FF2B5EF4-FFF2-40B4-BE49-F238E27FC236}">
                <a16:creationId xmlns:a16="http://schemas.microsoft.com/office/drawing/2014/main" id="{47ECB938-BB8C-B545-5CA9-8DA3718DB05C}"/>
              </a:ext>
            </a:extLst>
          </p:cNvPr>
          <p:cNvPicPr>
            <a:picLocks noChangeAspect="1"/>
          </p:cNvPicPr>
          <p:nvPr/>
        </p:nvPicPr>
        <p:blipFill>
          <a:blip r:embed="rId3"/>
          <a:stretch>
            <a:fillRect/>
          </a:stretch>
        </p:blipFill>
        <p:spPr>
          <a:xfrm>
            <a:off x="3175342" y="2026870"/>
            <a:ext cx="2159000" cy="381000"/>
          </a:xfrm>
          <a:prstGeom prst="rect">
            <a:avLst/>
          </a:prstGeom>
        </p:spPr>
      </p:pic>
      <p:pic>
        <p:nvPicPr>
          <p:cNvPr id="4" name="Picture 3">
            <a:extLst>
              <a:ext uri="{FF2B5EF4-FFF2-40B4-BE49-F238E27FC236}">
                <a16:creationId xmlns:a16="http://schemas.microsoft.com/office/drawing/2014/main" id="{EE80EC9F-0DF6-1162-6FD4-DC0C0DCFF038}"/>
              </a:ext>
            </a:extLst>
          </p:cNvPr>
          <p:cNvPicPr>
            <a:picLocks noChangeAspect="1"/>
          </p:cNvPicPr>
          <p:nvPr/>
        </p:nvPicPr>
        <p:blipFill>
          <a:blip r:embed="rId4"/>
          <a:stretch>
            <a:fillRect/>
          </a:stretch>
        </p:blipFill>
        <p:spPr>
          <a:xfrm>
            <a:off x="5923519" y="2026870"/>
            <a:ext cx="3162300" cy="381000"/>
          </a:xfrm>
          <a:prstGeom prst="rect">
            <a:avLst/>
          </a:prstGeom>
        </p:spPr>
      </p:pic>
      <p:sp>
        <p:nvSpPr>
          <p:cNvPr id="5" name="TextBox 4">
            <a:extLst>
              <a:ext uri="{FF2B5EF4-FFF2-40B4-BE49-F238E27FC236}">
                <a16:creationId xmlns:a16="http://schemas.microsoft.com/office/drawing/2014/main" id="{4845F7E2-7904-00E5-A1CE-3B4A300CB394}"/>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[Thomason, 1991]</a:t>
            </a:r>
          </a:p>
        </p:txBody>
      </p:sp>
      <p:sp>
        <p:nvSpPr>
          <p:cNvPr id="6" name="TextBox 5">
            <a:extLst>
              <a:ext uri="{FF2B5EF4-FFF2-40B4-BE49-F238E27FC236}">
                <a16:creationId xmlns:a16="http://schemas.microsoft.com/office/drawing/2014/main" id="{5415C997-7CA9-9803-C8D1-42FE84047E95}"/>
              </a:ext>
            </a:extLst>
          </p:cNvPr>
          <p:cNvSpPr txBox="1"/>
          <p:nvPr/>
        </p:nvSpPr>
        <p:spPr>
          <a:xfrm>
            <a:off x="1846038" y="3398103"/>
            <a:ext cx="1008372" cy="461665"/>
          </a:xfrm>
          <a:prstGeom prst="rect">
            <a:avLst/>
          </a:prstGeom>
          <a:noFill/>
        </p:spPr>
        <p:txBody>
          <a:bodyPr wrap="square" rtlCol="0">
            <a:spAutoFit/>
          </a:bodyPr>
          <a:lstStyle/>
          <a:p>
            <a:r>
              <a:rPr lang="en-US" sz="2400" b="1" dirty="0">
                <a:latin typeface="Georgia" panose="02040502050405020303" pitchFamily="18" charset="0"/>
              </a:rPr>
              <a:t>THM</a:t>
            </a:r>
          </a:p>
        </p:txBody>
      </p:sp>
    </p:spTree>
    <p:extLst>
      <p:ext uri="{BB962C8B-B14F-4D97-AF65-F5344CB8AC3E}">
        <p14:creationId xmlns:p14="http://schemas.microsoft.com/office/powerpoint/2010/main" val="1447745013"/>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52" y="3554694"/>
            <a:ext cx="9584635" cy="1143000"/>
          </a:xfrm>
        </p:spPr>
        <p:txBody>
          <a:bodyPr>
            <a:normAutofit/>
          </a:bodyPr>
          <a:lstStyle/>
          <a:p>
            <a:pPr algn="ctr"/>
            <a:r>
              <a:rPr lang="en-US" dirty="0">
                <a:latin typeface="Georgia"/>
                <a:cs typeface="Georgia"/>
              </a:rPr>
              <a:t>V. big picture</a:t>
            </a:r>
          </a:p>
        </p:txBody>
      </p:sp>
      <p:pic>
        <p:nvPicPr>
          <p:cNvPr id="3" name="Picture 2" descr="i3-forbidden.png">
            <a:extLst>
              <a:ext uri="{FF2B5EF4-FFF2-40B4-BE49-F238E27FC236}">
                <a16:creationId xmlns:a16="http://schemas.microsoft.com/office/drawing/2014/main" id="{91F4936E-9EDF-0A41-81AE-C70B474C71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993" y="1909732"/>
            <a:ext cx="2107963" cy="1641750"/>
          </a:xfrm>
          <a:prstGeom prst="rect">
            <a:avLst/>
          </a:prstGeom>
        </p:spPr>
      </p:pic>
      <p:pic>
        <p:nvPicPr>
          <p:cNvPr id="4" name="Picture 3" descr="i3-i3+2i3.png">
            <a:extLst>
              <a:ext uri="{FF2B5EF4-FFF2-40B4-BE49-F238E27FC236}">
                <a16:creationId xmlns:a16="http://schemas.microsoft.com/office/drawing/2014/main" id="{CF490ED2-AD6C-8845-A5A6-4D6C3AEEBA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8474" y="1586446"/>
            <a:ext cx="2648691" cy="1911506"/>
          </a:xfrm>
          <a:prstGeom prst="rect">
            <a:avLst/>
          </a:prstGeom>
        </p:spPr>
      </p:pic>
      <p:pic>
        <p:nvPicPr>
          <p:cNvPr id="5" name="Picture 4" descr="spacetime-klein.png">
            <a:extLst>
              <a:ext uri="{FF2B5EF4-FFF2-40B4-BE49-F238E27FC236}">
                <a16:creationId xmlns:a16="http://schemas.microsoft.com/office/drawing/2014/main" id="{09CA362F-51B1-0B4F-82A9-49700D342C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2482" y="1416201"/>
            <a:ext cx="2490556" cy="2251996"/>
          </a:xfrm>
          <a:prstGeom prst="rect">
            <a:avLst/>
          </a:prstGeom>
        </p:spPr>
      </p:pic>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042154"/>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343" y="269097"/>
            <a:ext cx="8229600" cy="1143000"/>
          </a:xfrm>
        </p:spPr>
        <p:txBody>
          <a:bodyPr>
            <a:normAutofit/>
          </a:bodyPr>
          <a:lstStyle/>
          <a:p>
            <a:pPr algn="ctr"/>
            <a:r>
              <a:rPr lang="en-US" dirty="0">
                <a:latin typeface="Georgia"/>
                <a:cs typeface="Georgia"/>
              </a:rPr>
              <a:t>equivalences</a:t>
            </a:r>
          </a:p>
        </p:txBody>
      </p:sp>
      <p:sp>
        <p:nvSpPr>
          <p:cNvPr id="6" name="TextBox 5">
            <a:extLst>
              <a:ext uri="{FF2B5EF4-FFF2-40B4-BE49-F238E27FC236}">
                <a16:creationId xmlns:a16="http://schemas.microsoft.com/office/drawing/2014/main" id="{0FA305B7-A557-4CE2-B622-3682BA6A39BF}"/>
              </a:ext>
            </a:extLst>
          </p:cNvPr>
          <p:cNvSpPr txBox="1"/>
          <p:nvPr/>
        </p:nvSpPr>
        <p:spPr>
          <a:xfrm>
            <a:off x="2570738" y="4245002"/>
            <a:ext cx="7734809" cy="338554"/>
          </a:xfrm>
          <a:prstGeom prst="rect">
            <a:avLst/>
          </a:prstGeom>
          <a:noFill/>
        </p:spPr>
        <p:txBody>
          <a:bodyPr wrap="square" rtlCol="0">
            <a:spAutoFit/>
          </a:bodyPr>
          <a:lstStyle/>
          <a:p>
            <a:r>
              <a:rPr lang="en-US" sz="1600" dirty="0">
                <a:latin typeface="Georgia" panose="02040502050405020303" pitchFamily="18" charset="0"/>
              </a:rPr>
              <a:t>Directed homotopy theory both refines and extends classical homotopy theory.</a:t>
            </a:r>
          </a:p>
        </p:txBody>
      </p:sp>
      <p:pic>
        <p:nvPicPr>
          <p:cNvPr id="5" name="Picture 4" descr="A diagram of a mathematical equation&#10;&#10;Description automatically generated">
            <a:extLst>
              <a:ext uri="{FF2B5EF4-FFF2-40B4-BE49-F238E27FC236}">
                <a16:creationId xmlns:a16="http://schemas.microsoft.com/office/drawing/2014/main" id="{5E2CC132-D622-767E-97F4-826951448F81}"/>
              </a:ext>
            </a:extLst>
          </p:cNvPr>
          <p:cNvPicPr>
            <a:picLocks noChangeAspect="1"/>
          </p:cNvPicPr>
          <p:nvPr/>
        </p:nvPicPr>
        <p:blipFill>
          <a:blip r:embed="rId3"/>
          <a:stretch>
            <a:fillRect/>
          </a:stretch>
        </p:blipFill>
        <p:spPr>
          <a:xfrm>
            <a:off x="1073823" y="1334103"/>
            <a:ext cx="11379570" cy="2753122"/>
          </a:xfrm>
          <a:prstGeom prst="rect">
            <a:avLst/>
          </a:prstGeom>
        </p:spPr>
      </p:pic>
      <p:sp>
        <p:nvSpPr>
          <p:cNvPr id="7" name="Oval 6">
            <a:extLst>
              <a:ext uri="{FF2B5EF4-FFF2-40B4-BE49-F238E27FC236}">
                <a16:creationId xmlns:a16="http://schemas.microsoft.com/office/drawing/2014/main" id="{530BF781-EF15-D665-D1D4-B3DAE6328C81}"/>
              </a:ext>
            </a:extLst>
          </p:cNvPr>
          <p:cNvSpPr/>
          <p:nvPr/>
        </p:nvSpPr>
        <p:spPr>
          <a:xfrm>
            <a:off x="7476765" y="2140380"/>
            <a:ext cx="1270892" cy="1218562"/>
          </a:xfrm>
          <a:prstGeom prst="ellipse">
            <a:avLst/>
          </a:prstGeom>
          <a:solidFill>
            <a:schemeClr val="lt1">
              <a:alpha val="2814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F688F3A-04ED-2CAD-392F-815E7D48867E}"/>
              </a:ext>
            </a:extLst>
          </p:cNvPr>
          <p:cNvCxnSpPr>
            <a:cxnSpLocks/>
            <a:stCxn id="7" idx="7"/>
          </p:cNvCxnSpPr>
          <p:nvPr/>
        </p:nvCxnSpPr>
        <p:spPr>
          <a:xfrm flipV="1">
            <a:off x="8561539" y="1176326"/>
            <a:ext cx="483607" cy="114250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5359AD-1D93-9DEA-EC50-2AE670A8FFEB}"/>
              </a:ext>
            </a:extLst>
          </p:cNvPr>
          <p:cNvSpPr txBox="1"/>
          <p:nvPr/>
        </p:nvSpPr>
        <p:spPr>
          <a:xfrm>
            <a:off x="8999398" y="928161"/>
            <a:ext cx="2503770" cy="338554"/>
          </a:xfrm>
          <a:prstGeom prst="rect">
            <a:avLst/>
          </a:prstGeom>
          <a:noFill/>
        </p:spPr>
        <p:txBody>
          <a:bodyPr wrap="square" rtlCol="0">
            <a:spAutoFit/>
          </a:bodyPr>
          <a:lstStyle/>
          <a:p>
            <a:r>
              <a:rPr lang="en-US" sz="1600" dirty="0">
                <a:latin typeface="Georgia" panose="02040502050405020303" pitchFamily="18" charset="0"/>
              </a:rPr>
              <a:t>test fibrant cubical sets</a:t>
            </a:r>
          </a:p>
        </p:txBody>
      </p:sp>
      <p:sp>
        <p:nvSpPr>
          <p:cNvPr id="14" name="TextBox 13">
            <a:extLst>
              <a:ext uri="{FF2B5EF4-FFF2-40B4-BE49-F238E27FC236}">
                <a16:creationId xmlns:a16="http://schemas.microsoft.com/office/drawing/2014/main" id="{A7258BCC-9DA6-3923-AA2E-69BED935F5D1}"/>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[Krishnan, 2023]</a:t>
            </a:r>
          </a:p>
        </p:txBody>
      </p:sp>
    </p:spTree>
    <p:extLst>
      <p:ext uri="{BB962C8B-B14F-4D97-AF65-F5344CB8AC3E}">
        <p14:creationId xmlns:p14="http://schemas.microsoft.com/office/powerpoint/2010/main" val="3546549596"/>
      </p:ext>
    </p:extLst>
  </p:cSld>
  <p:clrMapOvr>
    <a:masterClrMapping/>
  </p:clrMapOvr>
  <mc:AlternateContent xmlns:mc="http://schemas.openxmlformats.org/markup-compatibility/2006" xmlns:p14="http://schemas.microsoft.com/office/powerpoint/2010/main">
    <mc:Choice Requires="p14">
      <p:transition spd="slow" p14:dur="2000" advTm="45257"/>
    </mc:Choice>
    <mc:Fallback xmlns="">
      <p:transition xmlns:p14="http://schemas.microsoft.com/office/powerpoint/2010/main" spd="slow" advTm="4525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45" y="292460"/>
            <a:ext cx="10676236" cy="1143000"/>
          </a:xfrm>
        </p:spPr>
        <p:txBody>
          <a:bodyPr>
            <a:normAutofit/>
          </a:bodyPr>
          <a:lstStyle/>
          <a:p>
            <a:pPr algn="ctr"/>
            <a:r>
              <a:rPr lang="en-US" dirty="0">
                <a:latin typeface="Georgia"/>
                <a:cs typeface="Georgia"/>
              </a:rPr>
              <a:t>future directions</a:t>
            </a:r>
          </a:p>
        </p:txBody>
      </p:sp>
      <p:sp>
        <p:nvSpPr>
          <p:cNvPr id="10" name="TextBox 9">
            <a:extLst>
              <a:ext uri="{FF2B5EF4-FFF2-40B4-BE49-F238E27FC236}">
                <a16:creationId xmlns:a16="http://schemas.microsoft.com/office/drawing/2014/main" id="{508E84C2-78CF-A83D-62E8-D96358D8F5E2}"/>
              </a:ext>
            </a:extLst>
          </p:cNvPr>
          <p:cNvSpPr txBox="1"/>
          <p:nvPr/>
        </p:nvSpPr>
        <p:spPr>
          <a:xfrm>
            <a:off x="3101545" y="1903305"/>
            <a:ext cx="5206307" cy="523220"/>
          </a:xfrm>
          <a:prstGeom prst="rect">
            <a:avLst/>
          </a:prstGeom>
          <a:noFill/>
        </p:spPr>
        <p:txBody>
          <a:bodyPr wrap="square" rtlCol="0">
            <a:spAutoFit/>
          </a:bodyPr>
          <a:lstStyle/>
          <a:p>
            <a:r>
              <a:rPr lang="en-US" sz="2800" dirty="0">
                <a:latin typeface="Georgia" panose="02040502050405020303" pitchFamily="18" charset="0"/>
              </a:rPr>
              <a:t>type-theoretic model structures</a:t>
            </a:r>
          </a:p>
        </p:txBody>
      </p:sp>
      <p:sp>
        <p:nvSpPr>
          <p:cNvPr id="6" name="TextBox 5">
            <a:extLst>
              <a:ext uri="{FF2B5EF4-FFF2-40B4-BE49-F238E27FC236}">
                <a16:creationId xmlns:a16="http://schemas.microsoft.com/office/drawing/2014/main" id="{827D0F7E-8ECC-023E-DA2A-E3CF27AE7012}"/>
              </a:ext>
            </a:extLst>
          </p:cNvPr>
          <p:cNvSpPr txBox="1"/>
          <p:nvPr/>
        </p:nvSpPr>
        <p:spPr>
          <a:xfrm>
            <a:off x="3101545" y="2953738"/>
            <a:ext cx="7117491" cy="523220"/>
          </a:xfrm>
          <a:prstGeom prst="rect">
            <a:avLst/>
          </a:prstGeom>
          <a:noFill/>
        </p:spPr>
        <p:txBody>
          <a:bodyPr wrap="square" rtlCol="0">
            <a:spAutoFit/>
          </a:bodyPr>
          <a:lstStyle/>
          <a:p>
            <a:r>
              <a:rPr lang="en-US" sz="2800" dirty="0">
                <a:latin typeface="Georgia" panose="02040502050405020303" pitchFamily="18" charset="0"/>
              </a:rPr>
              <a:t>higher order rewriting-based programming</a:t>
            </a:r>
          </a:p>
        </p:txBody>
      </p:sp>
      <p:sp>
        <p:nvSpPr>
          <p:cNvPr id="7" name="Oval 6">
            <a:extLst>
              <a:ext uri="{FF2B5EF4-FFF2-40B4-BE49-F238E27FC236}">
                <a16:creationId xmlns:a16="http://schemas.microsoft.com/office/drawing/2014/main" id="{1A714530-7955-5197-F072-FE09ECFF6F95}"/>
              </a:ext>
            </a:extLst>
          </p:cNvPr>
          <p:cNvSpPr/>
          <p:nvPr/>
        </p:nvSpPr>
        <p:spPr>
          <a:xfrm>
            <a:off x="2594919" y="2022042"/>
            <a:ext cx="395416" cy="4044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67669D4B-88DF-5A70-3DA5-69DFC3234B3A}"/>
              </a:ext>
            </a:extLst>
          </p:cNvPr>
          <p:cNvSpPr/>
          <p:nvPr/>
        </p:nvSpPr>
        <p:spPr>
          <a:xfrm>
            <a:off x="2594919" y="3013107"/>
            <a:ext cx="395416" cy="4044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1116340103"/>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Georgia"/>
                <a:cs typeface="Georgia"/>
              </a:rPr>
              <a:t>type-theoretic model structure</a:t>
            </a:r>
          </a:p>
        </p:txBody>
      </p:sp>
      <p:sp>
        <p:nvSpPr>
          <p:cNvPr id="3" name="Oval 2">
            <a:extLst>
              <a:ext uri="{FF2B5EF4-FFF2-40B4-BE49-F238E27FC236}">
                <a16:creationId xmlns:a16="http://schemas.microsoft.com/office/drawing/2014/main" id="{82946BE2-826D-9841-9B4F-B28D96F4C880}"/>
              </a:ext>
            </a:extLst>
          </p:cNvPr>
          <p:cNvSpPr/>
          <p:nvPr/>
        </p:nvSpPr>
        <p:spPr>
          <a:xfrm>
            <a:off x="2393242" y="1659468"/>
            <a:ext cx="417689" cy="3951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a:t>
            </a:r>
          </a:p>
        </p:txBody>
      </p:sp>
      <p:sp>
        <p:nvSpPr>
          <p:cNvPr id="6" name="Title 1">
            <a:extLst>
              <a:ext uri="{FF2B5EF4-FFF2-40B4-BE49-F238E27FC236}">
                <a16:creationId xmlns:a16="http://schemas.microsoft.com/office/drawing/2014/main" id="{1A5F8CCA-19E2-A74C-92BF-DB32AE66A434}"/>
              </a:ext>
            </a:extLst>
          </p:cNvPr>
          <p:cNvSpPr txBox="1">
            <a:spLocks/>
          </p:cNvSpPr>
          <p:nvPr/>
        </p:nvSpPr>
        <p:spPr>
          <a:xfrm>
            <a:off x="2856085" y="1507950"/>
            <a:ext cx="4854224" cy="99818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latin typeface="Georgia"/>
              <a:cs typeface="Georgia"/>
            </a:endParaRPr>
          </a:p>
          <a:p>
            <a:pPr algn="l"/>
            <a:r>
              <a:rPr lang="en-US" sz="1400" dirty="0">
                <a:latin typeface="Georgia"/>
                <a:cs typeface="Georgia"/>
              </a:rPr>
              <a:t>There exists an “h-like” model structure on </a:t>
            </a:r>
            <a:r>
              <a:rPr lang="en-US" sz="1400" dirty="0" err="1">
                <a:latin typeface="Georgia"/>
                <a:cs typeface="Georgia"/>
              </a:rPr>
              <a:t>bicubical</a:t>
            </a:r>
            <a:r>
              <a:rPr lang="en-US" sz="1400" dirty="0">
                <a:latin typeface="Georgia"/>
                <a:cs typeface="Georgia"/>
              </a:rPr>
              <a:t> sets.</a:t>
            </a:r>
          </a:p>
        </p:txBody>
      </p:sp>
      <p:sp>
        <p:nvSpPr>
          <p:cNvPr id="7" name="Title 1">
            <a:extLst>
              <a:ext uri="{FF2B5EF4-FFF2-40B4-BE49-F238E27FC236}">
                <a16:creationId xmlns:a16="http://schemas.microsoft.com/office/drawing/2014/main" id="{3C0A7C3A-47C9-454A-8766-F33BFF58DE43}"/>
              </a:ext>
            </a:extLst>
          </p:cNvPr>
          <p:cNvSpPr txBox="1">
            <a:spLocks/>
          </p:cNvSpPr>
          <p:nvPr/>
        </p:nvSpPr>
        <p:spPr>
          <a:xfrm>
            <a:off x="1518356" y="2007042"/>
            <a:ext cx="9245600" cy="459934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latin typeface="Georgia"/>
              <a:cs typeface="Georgia"/>
            </a:endParaRPr>
          </a:p>
          <a:p>
            <a:pPr algn="l"/>
            <a:r>
              <a:rPr lang="en-US" sz="1400" dirty="0">
                <a:latin typeface="Georgia"/>
                <a:cs typeface="Georgia"/>
              </a:rPr>
              <a:t>	</a:t>
            </a:r>
            <a:r>
              <a:rPr lang="en-US" sz="1400" b="1" dirty="0">
                <a:latin typeface="Georgia"/>
                <a:cs typeface="Georgia"/>
              </a:rPr>
              <a:t>THEOREM</a:t>
            </a:r>
            <a:r>
              <a:rPr lang="en-US" sz="1400" dirty="0">
                <a:latin typeface="Georgia"/>
                <a:cs typeface="Georgia"/>
              </a:rPr>
              <a:t>: There exists a model structure on </a:t>
            </a:r>
            <a:r>
              <a:rPr lang="en-US" sz="1400" dirty="0" err="1">
                <a:latin typeface="Georgia"/>
                <a:cs typeface="Georgia"/>
              </a:rPr>
              <a:t>bicubical</a:t>
            </a:r>
            <a:r>
              <a:rPr lang="en-US" sz="1400" dirty="0">
                <a:latin typeface="Georgia"/>
                <a:cs typeface="Georgia"/>
              </a:rPr>
              <a:t> sets </a:t>
            </a:r>
            <a:r>
              <a:rPr lang="en-US" sz="1400" dirty="0" err="1">
                <a:latin typeface="Georgia"/>
                <a:cs typeface="Georgia"/>
              </a:rPr>
              <a:t>ccSet</a:t>
            </a:r>
            <a:r>
              <a:rPr lang="en-US" sz="1400" dirty="0">
                <a:latin typeface="Georgia"/>
                <a:cs typeface="Georgia"/>
              </a:rPr>
              <a:t> in which …</a:t>
            </a:r>
          </a:p>
          <a:p>
            <a:pPr algn="l"/>
            <a:endParaRPr lang="en-US" sz="1400" b="1" dirty="0">
              <a:latin typeface="Georgia"/>
              <a:cs typeface="Georgia"/>
            </a:endParaRPr>
          </a:p>
          <a:p>
            <a:pPr algn="l"/>
            <a:r>
              <a:rPr lang="en-US" sz="1400" b="1" dirty="0">
                <a:latin typeface="Georgia"/>
                <a:cs typeface="Georgia"/>
              </a:rPr>
              <a:t>    		</a:t>
            </a:r>
            <a:r>
              <a:rPr lang="en-US" sz="1400" dirty="0">
                <a:latin typeface="Georgia"/>
                <a:cs typeface="Georgia"/>
              </a:rPr>
              <a:t>1. … the weak equivalences f are characterized by </a:t>
            </a:r>
            <a:r>
              <a:rPr lang="en-US" sz="1400" dirty="0" err="1">
                <a:latin typeface="Georgia"/>
                <a:cs typeface="Georgia"/>
              </a:rPr>
              <a:t>ccSet</a:t>
            </a:r>
            <a:r>
              <a:rPr lang="en-US" sz="1400" dirty="0">
                <a:latin typeface="Georgia"/>
                <a:cs typeface="Georgia"/>
              </a:rPr>
              <a:t>(</a:t>
            </a:r>
            <a:r>
              <a:rPr lang="en-US" sz="1400" dirty="0" err="1">
                <a:latin typeface="Georgia"/>
                <a:cs typeface="Georgia"/>
              </a:rPr>
              <a:t>X,f</a:t>
            </a:r>
            <a:r>
              <a:rPr lang="en-US" sz="1400" dirty="0">
                <a:latin typeface="Georgia"/>
                <a:cs typeface="Georgia"/>
              </a:rPr>
              <a:t>) a test weak equivalence of cubical sets</a:t>
            </a:r>
          </a:p>
          <a:p>
            <a:pPr algn="l"/>
            <a:r>
              <a:rPr lang="en-US" sz="1400" b="1" dirty="0">
                <a:latin typeface="Georgia"/>
                <a:cs typeface="Georgia"/>
              </a:rPr>
              <a:t>		</a:t>
            </a:r>
            <a:r>
              <a:rPr lang="en-US" sz="1400" dirty="0">
                <a:latin typeface="Georgia"/>
                <a:cs typeface="Georgia"/>
              </a:rPr>
              <a:t>2. … the </a:t>
            </a:r>
            <a:r>
              <a:rPr lang="en-US" sz="1400" dirty="0" err="1">
                <a:latin typeface="Georgia"/>
                <a:cs typeface="Georgia"/>
              </a:rPr>
              <a:t>fibrations</a:t>
            </a:r>
            <a:r>
              <a:rPr lang="en-US" sz="1400" dirty="0">
                <a:latin typeface="Georgia"/>
                <a:cs typeface="Georgia"/>
              </a:rPr>
              <a:t> f are characterized by </a:t>
            </a:r>
            <a:r>
              <a:rPr lang="en-US" sz="1400" dirty="0" err="1">
                <a:latin typeface="Georgia"/>
                <a:cs typeface="Georgia"/>
              </a:rPr>
              <a:t>ccSet</a:t>
            </a:r>
            <a:r>
              <a:rPr lang="en-US" sz="1400" dirty="0">
                <a:latin typeface="Georgia"/>
                <a:cs typeface="Georgia"/>
              </a:rPr>
              <a:t>(</a:t>
            </a:r>
            <a:r>
              <a:rPr lang="en-US" sz="1400" dirty="0" err="1">
                <a:latin typeface="Georgia"/>
                <a:cs typeface="Georgia"/>
              </a:rPr>
              <a:t>X,f</a:t>
            </a:r>
            <a:r>
              <a:rPr lang="en-US" sz="1400" dirty="0">
                <a:latin typeface="Georgia"/>
                <a:cs typeface="Georgia"/>
              </a:rPr>
              <a:t>) a </a:t>
            </a:r>
            <a:r>
              <a:rPr lang="en-US" sz="1400" dirty="0" err="1">
                <a:latin typeface="Georgia"/>
                <a:cs typeface="Georgia"/>
              </a:rPr>
              <a:t>fibration</a:t>
            </a:r>
            <a:r>
              <a:rPr lang="en-US" sz="1400" dirty="0">
                <a:latin typeface="Georgia"/>
                <a:cs typeface="Georgia"/>
              </a:rPr>
              <a:t> of cubical sets</a:t>
            </a:r>
          </a:p>
          <a:p>
            <a:pPr algn="l"/>
            <a:r>
              <a:rPr lang="en-US" sz="1400" dirty="0">
                <a:latin typeface="Georgia"/>
                <a:cs typeface="Georgia"/>
              </a:rPr>
              <a:t>  		3. … the cofibrations are the injections that are </a:t>
            </a:r>
            <a:r>
              <a:rPr lang="en-US" sz="1400" dirty="0" err="1">
                <a:latin typeface="Georgia"/>
                <a:cs typeface="Georgia"/>
              </a:rPr>
              <a:t>degreewise</a:t>
            </a:r>
            <a:r>
              <a:rPr lang="en-US" sz="1400" dirty="0">
                <a:latin typeface="Georgia"/>
                <a:cs typeface="Georgia"/>
              </a:rPr>
              <a:t> </a:t>
            </a:r>
            <a:r>
              <a:rPr lang="en-US" sz="1400" dirty="0" err="1">
                <a:latin typeface="Georgia"/>
                <a:cs typeface="Georgia"/>
              </a:rPr>
              <a:t>coprojections</a:t>
            </a:r>
            <a:endParaRPr lang="en-US" sz="1400" dirty="0">
              <a:latin typeface="Georgia"/>
              <a:cs typeface="Georgia"/>
            </a:endParaRPr>
          </a:p>
          <a:p>
            <a:pPr algn="l"/>
            <a:r>
              <a:rPr lang="en-US" sz="1400" dirty="0">
                <a:latin typeface="Georgia"/>
                <a:cs typeface="Georgia"/>
              </a:rPr>
              <a:t>		4. … </a:t>
            </a:r>
            <a:r>
              <a:rPr lang="en-US" sz="1400" dirty="0" err="1">
                <a:latin typeface="Georgia"/>
                <a:cs typeface="Georgia"/>
              </a:rPr>
              <a:t>fibrant</a:t>
            </a:r>
            <a:r>
              <a:rPr lang="en-US" sz="1400" dirty="0">
                <a:latin typeface="Georgia"/>
                <a:cs typeface="Georgia"/>
              </a:rPr>
              <a:t> objects include </a:t>
            </a:r>
            <a:r>
              <a:rPr lang="en-US" sz="1400" dirty="0" err="1">
                <a:latin typeface="Georgia"/>
                <a:cs typeface="Georgia"/>
              </a:rPr>
              <a:t>bicubical</a:t>
            </a:r>
            <a:r>
              <a:rPr lang="en-US" sz="1400" dirty="0">
                <a:latin typeface="Georgia"/>
                <a:cs typeface="Georgia"/>
              </a:rPr>
              <a:t> nerves of preordered groups (regarded as double categories)</a:t>
            </a:r>
          </a:p>
          <a:p>
            <a:pPr algn="l"/>
            <a:endParaRPr lang="en-US" sz="1400" dirty="0">
              <a:latin typeface="Georgia"/>
              <a:cs typeface="Georgia"/>
            </a:endParaRPr>
          </a:p>
          <a:p>
            <a:pPr algn="l"/>
            <a:endParaRPr lang="en-US" sz="1400" dirty="0">
              <a:latin typeface="Georgia"/>
              <a:cs typeface="Georgia"/>
            </a:endParaRPr>
          </a:p>
        </p:txBody>
      </p:sp>
      <p:sp>
        <p:nvSpPr>
          <p:cNvPr id="8" name="Oval 7">
            <a:extLst>
              <a:ext uri="{FF2B5EF4-FFF2-40B4-BE49-F238E27FC236}">
                <a16:creationId xmlns:a16="http://schemas.microsoft.com/office/drawing/2014/main" id="{176D72AC-5015-7B41-9505-2AF560987E43}"/>
              </a:ext>
            </a:extLst>
          </p:cNvPr>
          <p:cNvSpPr/>
          <p:nvPr/>
        </p:nvSpPr>
        <p:spPr>
          <a:xfrm>
            <a:off x="2381953" y="3883820"/>
            <a:ext cx="417689" cy="3951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a:t>
            </a:r>
          </a:p>
        </p:txBody>
      </p:sp>
      <p:sp>
        <p:nvSpPr>
          <p:cNvPr id="9" name="Title 1">
            <a:extLst>
              <a:ext uri="{FF2B5EF4-FFF2-40B4-BE49-F238E27FC236}">
                <a16:creationId xmlns:a16="http://schemas.microsoft.com/office/drawing/2014/main" id="{738DA972-6353-8144-B555-2D0BC2B4653D}"/>
              </a:ext>
            </a:extLst>
          </p:cNvPr>
          <p:cNvSpPr txBox="1">
            <a:spLocks/>
          </p:cNvSpPr>
          <p:nvPr/>
        </p:nvSpPr>
        <p:spPr>
          <a:xfrm>
            <a:off x="2856086" y="3692350"/>
            <a:ext cx="6925733" cy="99818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latin typeface="Georgia"/>
              <a:cs typeface="Georgia"/>
            </a:endParaRPr>
          </a:p>
          <a:p>
            <a:pPr algn="l"/>
            <a:r>
              <a:rPr lang="en-US" sz="1400" dirty="0">
                <a:latin typeface="Georgia"/>
                <a:cs typeface="Georgia"/>
              </a:rPr>
              <a:t>Cubical approximation theorems show that |sing -| is a Quillen idempotent </a:t>
            </a:r>
            <a:r>
              <a:rPr lang="en-US" sz="1400" dirty="0" err="1">
                <a:latin typeface="Georgia"/>
                <a:cs typeface="Georgia"/>
              </a:rPr>
              <a:t>comonad</a:t>
            </a:r>
            <a:r>
              <a:rPr lang="en-US" sz="1400" dirty="0">
                <a:latin typeface="Georgia"/>
                <a:cs typeface="Georgia"/>
              </a:rPr>
              <a:t>.   </a:t>
            </a:r>
          </a:p>
        </p:txBody>
      </p:sp>
      <p:sp>
        <p:nvSpPr>
          <p:cNvPr id="10" name="Oval 9">
            <a:extLst>
              <a:ext uri="{FF2B5EF4-FFF2-40B4-BE49-F238E27FC236}">
                <a16:creationId xmlns:a16="http://schemas.microsoft.com/office/drawing/2014/main" id="{1495CD5E-363F-AC42-A2EB-56CC8CAE9DE9}"/>
              </a:ext>
            </a:extLst>
          </p:cNvPr>
          <p:cNvSpPr/>
          <p:nvPr/>
        </p:nvSpPr>
        <p:spPr>
          <a:xfrm>
            <a:off x="2381952" y="4857487"/>
            <a:ext cx="417689" cy="39511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a:t>
            </a:r>
          </a:p>
        </p:txBody>
      </p:sp>
      <p:sp>
        <p:nvSpPr>
          <p:cNvPr id="11" name="Title 1">
            <a:extLst>
              <a:ext uri="{FF2B5EF4-FFF2-40B4-BE49-F238E27FC236}">
                <a16:creationId xmlns:a16="http://schemas.microsoft.com/office/drawing/2014/main" id="{F7FCCD69-24D3-A040-9F9B-D92CF4E2D8CC}"/>
              </a:ext>
            </a:extLst>
          </p:cNvPr>
          <p:cNvSpPr txBox="1">
            <a:spLocks/>
          </p:cNvSpPr>
          <p:nvPr/>
        </p:nvSpPr>
        <p:spPr>
          <a:xfrm>
            <a:off x="2856085" y="4690534"/>
            <a:ext cx="8067287" cy="99818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dirty="0">
              <a:latin typeface="Georgia"/>
              <a:cs typeface="Georgia"/>
            </a:endParaRPr>
          </a:p>
          <a:p>
            <a:pPr algn="l"/>
            <a:r>
              <a:rPr lang="en-US" sz="1400" dirty="0">
                <a:latin typeface="Georgia"/>
                <a:cs typeface="Georgia"/>
              </a:rPr>
              <a:t>CONJECTURE: we can apply Bousfield-</a:t>
            </a:r>
            <a:r>
              <a:rPr lang="en-US" sz="1400" dirty="0" err="1">
                <a:latin typeface="Georgia"/>
                <a:cs typeface="Georgia"/>
              </a:rPr>
              <a:t>Fridlander</a:t>
            </a:r>
            <a:r>
              <a:rPr lang="en-US" sz="1400" dirty="0">
                <a:latin typeface="Georgia"/>
                <a:cs typeface="Georgia"/>
              </a:rPr>
              <a:t> (to then get a type-theoretic model structure.)</a:t>
            </a:r>
          </a:p>
        </p:txBody>
      </p:sp>
      <p:sp>
        <p:nvSpPr>
          <p:cNvPr id="12" name="TextBox 11">
            <a:extLst>
              <a:ext uri="{FF2B5EF4-FFF2-40B4-BE49-F238E27FC236}">
                <a16:creationId xmlns:a16="http://schemas.microsoft.com/office/drawing/2014/main" id="{62A88993-6F15-F94F-81E9-247D2B904370}"/>
              </a:ext>
            </a:extLst>
          </p:cNvPr>
          <p:cNvSpPr txBox="1"/>
          <p:nvPr/>
        </p:nvSpPr>
        <p:spPr>
          <a:xfrm>
            <a:off x="6096000" y="6328122"/>
            <a:ext cx="4309030" cy="338554"/>
          </a:xfrm>
          <a:prstGeom prst="rect">
            <a:avLst/>
          </a:prstGeom>
          <a:noFill/>
        </p:spPr>
        <p:txBody>
          <a:bodyPr wrap="square" rtlCol="0">
            <a:spAutoFit/>
          </a:bodyPr>
          <a:lstStyle/>
          <a:p>
            <a:pPr algn="r"/>
            <a:r>
              <a:rPr lang="en-US" sz="1600" dirty="0">
                <a:latin typeface="Georgia"/>
                <a:cs typeface="Georgia"/>
              </a:rPr>
              <a:t>me, 2015, 2021</a:t>
            </a:r>
          </a:p>
        </p:txBody>
      </p:sp>
    </p:spTree>
    <p:extLst>
      <p:ext uri="{BB962C8B-B14F-4D97-AF65-F5344CB8AC3E}">
        <p14:creationId xmlns:p14="http://schemas.microsoft.com/office/powerpoint/2010/main" val="2068140635"/>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52" y="3554694"/>
            <a:ext cx="9584635" cy="1143000"/>
          </a:xfrm>
        </p:spPr>
        <p:txBody>
          <a:bodyPr>
            <a:normAutofit/>
          </a:bodyPr>
          <a:lstStyle/>
          <a:p>
            <a:pPr algn="ctr"/>
            <a:r>
              <a:rPr lang="en-US" dirty="0">
                <a:latin typeface="Georgia"/>
                <a:cs typeface="Georgia"/>
              </a:rPr>
              <a:t>I’m glad you asked...</a:t>
            </a:r>
          </a:p>
        </p:txBody>
      </p:sp>
      <p:pic>
        <p:nvPicPr>
          <p:cNvPr id="3" name="Picture 2" descr="i3-forbidden.png">
            <a:extLst>
              <a:ext uri="{FF2B5EF4-FFF2-40B4-BE49-F238E27FC236}">
                <a16:creationId xmlns:a16="http://schemas.microsoft.com/office/drawing/2014/main" id="{91F4936E-9EDF-0A41-81AE-C70B474C71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993" y="1909732"/>
            <a:ext cx="2107963" cy="1641750"/>
          </a:xfrm>
          <a:prstGeom prst="rect">
            <a:avLst/>
          </a:prstGeom>
        </p:spPr>
      </p:pic>
      <p:pic>
        <p:nvPicPr>
          <p:cNvPr id="4" name="Picture 3" descr="i3-i3+2i3.png">
            <a:extLst>
              <a:ext uri="{FF2B5EF4-FFF2-40B4-BE49-F238E27FC236}">
                <a16:creationId xmlns:a16="http://schemas.microsoft.com/office/drawing/2014/main" id="{CF490ED2-AD6C-8845-A5A6-4D6C3AEEBA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8474" y="1586446"/>
            <a:ext cx="2648691" cy="1911506"/>
          </a:xfrm>
          <a:prstGeom prst="rect">
            <a:avLst/>
          </a:prstGeom>
        </p:spPr>
      </p:pic>
      <p:pic>
        <p:nvPicPr>
          <p:cNvPr id="5" name="Picture 4" descr="spacetime-klein.png">
            <a:extLst>
              <a:ext uri="{FF2B5EF4-FFF2-40B4-BE49-F238E27FC236}">
                <a16:creationId xmlns:a16="http://schemas.microsoft.com/office/drawing/2014/main" id="{09CA362F-51B1-0B4F-82A9-49700D342C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2482" y="1416201"/>
            <a:ext cx="2490556" cy="2251996"/>
          </a:xfrm>
          <a:prstGeom prst="rect">
            <a:avLst/>
          </a:prstGeom>
        </p:spPr>
      </p:pic>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487484"/>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pskyglobal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8971" y="1471679"/>
            <a:ext cx="6245475" cy="4684105"/>
          </a:xfrm>
          <a:prstGeom prst="rect">
            <a:avLst/>
          </a:prstGeom>
        </p:spPr>
      </p:pic>
      <p:sp>
        <p:nvSpPr>
          <p:cNvPr id="16" name="TextBox 15"/>
          <p:cNvSpPr txBox="1"/>
          <p:nvPr/>
        </p:nvSpPr>
        <p:spPr>
          <a:xfrm>
            <a:off x="5901770" y="6282137"/>
            <a:ext cx="4309030" cy="369332"/>
          </a:xfrm>
          <a:prstGeom prst="rect">
            <a:avLst/>
          </a:prstGeom>
          <a:noFill/>
        </p:spPr>
        <p:txBody>
          <a:bodyPr wrap="square" rtlCol="0">
            <a:spAutoFit/>
          </a:bodyPr>
          <a:lstStyle/>
          <a:p>
            <a:pPr algn="r"/>
            <a:r>
              <a:rPr lang="en-US" dirty="0" err="1">
                <a:latin typeface="Georgia"/>
                <a:cs typeface="Georgia"/>
              </a:rPr>
              <a:t>Goubault</a:t>
            </a:r>
            <a:endParaRPr lang="en-US" dirty="0">
              <a:latin typeface="Georgia"/>
              <a:cs typeface="Georgia"/>
            </a:endParaRPr>
          </a:p>
        </p:txBody>
      </p:sp>
      <p:sp>
        <p:nvSpPr>
          <p:cNvPr id="5" name="Title 1">
            <a:extLst>
              <a:ext uri="{FF2B5EF4-FFF2-40B4-BE49-F238E27FC236}">
                <a16:creationId xmlns:a16="http://schemas.microsoft.com/office/drawing/2014/main" id="{D59E6D43-0E9C-8D45-92BD-87A384DA271D}"/>
              </a:ext>
            </a:extLst>
          </p:cNvPr>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Georgia"/>
                <a:cs typeface="Georgia"/>
              </a:rPr>
              <a:t>directed homotopy in software</a:t>
            </a:r>
          </a:p>
        </p:txBody>
      </p:sp>
    </p:spTree>
    <p:extLst>
      <p:ext uri="{BB962C8B-B14F-4D97-AF65-F5344CB8AC3E}">
        <p14:creationId xmlns:p14="http://schemas.microsoft.com/office/powerpoint/2010/main" val="2039427955"/>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343" y="269097"/>
            <a:ext cx="8229600" cy="1143000"/>
          </a:xfrm>
        </p:spPr>
        <p:txBody>
          <a:bodyPr>
            <a:normAutofit/>
          </a:bodyPr>
          <a:lstStyle/>
          <a:p>
            <a:pPr algn="ctr"/>
            <a:r>
              <a:rPr lang="en-US" dirty="0">
                <a:latin typeface="Georgia"/>
                <a:cs typeface="Georgia"/>
              </a:rPr>
              <a:t>equivariant equivalence</a:t>
            </a:r>
          </a:p>
        </p:txBody>
      </p:sp>
      <p:pic>
        <p:nvPicPr>
          <p:cNvPr id="5" name="Picture 4" descr="Diagram&#10;&#10;Description automatically generated">
            <a:extLst>
              <a:ext uri="{FF2B5EF4-FFF2-40B4-BE49-F238E27FC236}">
                <a16:creationId xmlns:a16="http://schemas.microsoft.com/office/drawing/2014/main" id="{B673788C-639C-225E-D250-B7F8EAE70232}"/>
              </a:ext>
            </a:extLst>
          </p:cNvPr>
          <p:cNvPicPr>
            <a:picLocks noChangeAspect="1"/>
          </p:cNvPicPr>
          <p:nvPr/>
        </p:nvPicPr>
        <p:blipFill>
          <a:blip r:embed="rId3"/>
          <a:stretch>
            <a:fillRect/>
          </a:stretch>
        </p:blipFill>
        <p:spPr>
          <a:xfrm>
            <a:off x="4325492" y="2031523"/>
            <a:ext cx="4513288" cy="2146770"/>
          </a:xfrm>
          <a:prstGeom prst="rect">
            <a:avLst/>
          </a:prstGeom>
        </p:spPr>
      </p:pic>
      <p:sp>
        <p:nvSpPr>
          <p:cNvPr id="7" name="TextBox 6">
            <a:extLst>
              <a:ext uri="{FF2B5EF4-FFF2-40B4-BE49-F238E27FC236}">
                <a16:creationId xmlns:a16="http://schemas.microsoft.com/office/drawing/2014/main" id="{A5B6C6CE-7E74-52FB-685E-8998AA8F605C}"/>
              </a:ext>
            </a:extLst>
          </p:cNvPr>
          <p:cNvSpPr txBox="1"/>
          <p:nvPr/>
        </p:nvSpPr>
        <p:spPr>
          <a:xfrm>
            <a:off x="3572720" y="4276858"/>
            <a:ext cx="6377651" cy="338554"/>
          </a:xfrm>
          <a:prstGeom prst="rect">
            <a:avLst/>
          </a:prstGeom>
          <a:noFill/>
        </p:spPr>
        <p:txBody>
          <a:bodyPr wrap="square" rtlCol="0">
            <a:spAutoFit/>
          </a:bodyPr>
          <a:lstStyle/>
          <a:p>
            <a:r>
              <a:rPr lang="en-US" sz="1600" dirty="0">
                <a:latin typeface="Georgia" panose="02040502050405020303" pitchFamily="18" charset="0"/>
              </a:rPr>
              <a:t>naturality of cubical approximation gives equivariant equivalences</a:t>
            </a:r>
          </a:p>
        </p:txBody>
      </p:sp>
    </p:spTree>
    <p:extLst>
      <p:ext uri="{BB962C8B-B14F-4D97-AF65-F5344CB8AC3E}">
        <p14:creationId xmlns:p14="http://schemas.microsoft.com/office/powerpoint/2010/main" val="3792033633"/>
      </p:ext>
    </p:extLst>
  </p:cSld>
  <p:clrMapOvr>
    <a:masterClrMapping/>
  </p:clrMapOvr>
  <mc:AlternateContent xmlns:mc="http://schemas.openxmlformats.org/markup-compatibility/2006" xmlns:p14="http://schemas.microsoft.com/office/powerpoint/2010/main">
    <mc:Choice Requires="p14">
      <p:transition spd="slow" p14:dur="2000" advTm="45257"/>
    </mc:Choice>
    <mc:Fallback xmlns="">
      <p:transition xmlns:p14="http://schemas.microsoft.com/office/powerpoint/2010/main" spd="slow" advTm="452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Georgia"/>
                <a:cs typeface="Georgia"/>
              </a:rPr>
              <a:t>directed homotopy</a:t>
            </a:r>
          </a:p>
        </p:txBody>
      </p:sp>
      <p:pic>
        <p:nvPicPr>
          <p:cNvPr id="2" name="Picture 1">
            <a:extLst>
              <a:ext uri="{FF2B5EF4-FFF2-40B4-BE49-F238E27FC236}">
                <a16:creationId xmlns:a16="http://schemas.microsoft.com/office/drawing/2014/main" id="{3A3D1370-7260-5BBE-54F0-FBC3733E7AA9}"/>
              </a:ext>
            </a:extLst>
          </p:cNvPr>
          <p:cNvPicPr>
            <a:picLocks noChangeAspect="1"/>
          </p:cNvPicPr>
          <p:nvPr/>
        </p:nvPicPr>
        <p:blipFill>
          <a:blip r:embed="rId3"/>
          <a:stretch>
            <a:fillRect/>
          </a:stretch>
        </p:blipFill>
        <p:spPr>
          <a:xfrm>
            <a:off x="768176" y="2045902"/>
            <a:ext cx="2895600" cy="393700"/>
          </a:xfrm>
          <a:prstGeom prst="rect">
            <a:avLst/>
          </a:prstGeom>
        </p:spPr>
      </p:pic>
      <p:pic>
        <p:nvPicPr>
          <p:cNvPr id="4" name="Picture 3">
            <a:extLst>
              <a:ext uri="{FF2B5EF4-FFF2-40B4-BE49-F238E27FC236}">
                <a16:creationId xmlns:a16="http://schemas.microsoft.com/office/drawing/2014/main" id="{B2DA6A5C-6CD7-E0FB-9C70-58D8A00C9519}"/>
              </a:ext>
            </a:extLst>
          </p:cNvPr>
          <p:cNvPicPr>
            <a:picLocks noChangeAspect="1"/>
          </p:cNvPicPr>
          <p:nvPr/>
        </p:nvPicPr>
        <p:blipFill>
          <a:blip r:embed="rId4"/>
          <a:stretch>
            <a:fillRect/>
          </a:stretch>
        </p:blipFill>
        <p:spPr>
          <a:xfrm>
            <a:off x="4224292" y="2064437"/>
            <a:ext cx="3175000" cy="406400"/>
          </a:xfrm>
          <a:prstGeom prst="rect">
            <a:avLst/>
          </a:prstGeom>
        </p:spPr>
      </p:pic>
      <p:pic>
        <p:nvPicPr>
          <p:cNvPr id="5" name="Picture 4">
            <a:extLst>
              <a:ext uri="{FF2B5EF4-FFF2-40B4-BE49-F238E27FC236}">
                <a16:creationId xmlns:a16="http://schemas.microsoft.com/office/drawing/2014/main" id="{9746F280-5EDD-0C4C-48C7-A31AE183ECB4}"/>
              </a:ext>
            </a:extLst>
          </p:cNvPr>
          <p:cNvPicPr>
            <a:picLocks noChangeAspect="1"/>
          </p:cNvPicPr>
          <p:nvPr/>
        </p:nvPicPr>
        <p:blipFill>
          <a:blip r:embed="rId5"/>
          <a:stretch>
            <a:fillRect/>
          </a:stretch>
        </p:blipFill>
        <p:spPr>
          <a:xfrm>
            <a:off x="7959808" y="2064437"/>
            <a:ext cx="3124200" cy="444500"/>
          </a:xfrm>
          <a:prstGeom prst="rect">
            <a:avLst/>
          </a:prstGeom>
        </p:spPr>
      </p:pic>
      <p:sp>
        <p:nvSpPr>
          <p:cNvPr id="6" name="TextBox 5">
            <a:extLst>
              <a:ext uri="{FF2B5EF4-FFF2-40B4-BE49-F238E27FC236}">
                <a16:creationId xmlns:a16="http://schemas.microsoft.com/office/drawing/2014/main" id="{046C2EA4-3326-17C1-05D3-2D9D88C6A115}"/>
              </a:ext>
            </a:extLst>
          </p:cNvPr>
          <p:cNvSpPr txBox="1"/>
          <p:nvPr/>
        </p:nvSpPr>
        <p:spPr>
          <a:xfrm>
            <a:off x="2736574" y="3283840"/>
            <a:ext cx="8508075" cy="1200329"/>
          </a:xfrm>
          <a:prstGeom prst="rect">
            <a:avLst/>
          </a:prstGeom>
          <a:noFill/>
        </p:spPr>
        <p:txBody>
          <a:bodyPr wrap="square" rtlCol="0">
            <a:spAutoFit/>
          </a:bodyPr>
          <a:lstStyle/>
          <a:p>
            <a:r>
              <a:rPr lang="en-US" sz="2400" dirty="0">
                <a:latin typeface="Georgia" panose="02040502050405020303" pitchFamily="18" charset="0"/>
              </a:rPr>
              <a:t>A directed equivalence between small categories is a functor which is an isomorphism up to zig-zags of natural transformations.</a:t>
            </a:r>
          </a:p>
        </p:txBody>
      </p:sp>
      <p:sp>
        <p:nvSpPr>
          <p:cNvPr id="7" name="TextBox 6">
            <a:extLst>
              <a:ext uri="{FF2B5EF4-FFF2-40B4-BE49-F238E27FC236}">
                <a16:creationId xmlns:a16="http://schemas.microsoft.com/office/drawing/2014/main" id="{DB74A3D4-6B6B-CC53-F60C-F5DFEADA7E2B}"/>
              </a:ext>
            </a:extLst>
          </p:cNvPr>
          <p:cNvSpPr txBox="1"/>
          <p:nvPr/>
        </p:nvSpPr>
        <p:spPr>
          <a:xfrm>
            <a:off x="1728202" y="3276288"/>
            <a:ext cx="1008372" cy="461665"/>
          </a:xfrm>
          <a:prstGeom prst="rect">
            <a:avLst/>
          </a:prstGeom>
          <a:noFill/>
        </p:spPr>
        <p:txBody>
          <a:bodyPr wrap="square" rtlCol="0">
            <a:spAutoFit/>
          </a:bodyPr>
          <a:lstStyle/>
          <a:p>
            <a:r>
              <a:rPr lang="en-US" sz="2400" b="1" dirty="0">
                <a:latin typeface="Georgia" panose="02040502050405020303" pitchFamily="18" charset="0"/>
              </a:rPr>
              <a:t>DEF</a:t>
            </a:r>
          </a:p>
        </p:txBody>
      </p:sp>
      <p:sp>
        <p:nvSpPr>
          <p:cNvPr id="8" name="TextBox 7">
            <a:extLst>
              <a:ext uri="{FF2B5EF4-FFF2-40B4-BE49-F238E27FC236}">
                <a16:creationId xmlns:a16="http://schemas.microsoft.com/office/drawing/2014/main" id="{23B92396-CB0B-F6BF-6785-3B84E1F3396E}"/>
              </a:ext>
            </a:extLst>
          </p:cNvPr>
          <p:cNvSpPr txBox="1"/>
          <p:nvPr/>
        </p:nvSpPr>
        <p:spPr>
          <a:xfrm>
            <a:off x="1574190" y="5028239"/>
            <a:ext cx="1162384" cy="461665"/>
          </a:xfrm>
          <a:prstGeom prst="rect">
            <a:avLst/>
          </a:prstGeom>
          <a:noFill/>
        </p:spPr>
        <p:txBody>
          <a:bodyPr wrap="square" rtlCol="0">
            <a:spAutoFit/>
          </a:bodyPr>
          <a:lstStyle/>
          <a:p>
            <a:r>
              <a:rPr lang="en-US" sz="2400" b="1" dirty="0">
                <a:latin typeface="Georgia" panose="02040502050405020303" pitchFamily="18" charset="0"/>
              </a:rPr>
              <a:t>PROP</a:t>
            </a:r>
          </a:p>
        </p:txBody>
      </p:sp>
      <p:sp>
        <p:nvSpPr>
          <p:cNvPr id="9" name="TextBox 8">
            <a:extLst>
              <a:ext uri="{FF2B5EF4-FFF2-40B4-BE49-F238E27FC236}">
                <a16:creationId xmlns:a16="http://schemas.microsoft.com/office/drawing/2014/main" id="{9700DA24-3C1A-8245-0856-C28CF6A2227A}"/>
              </a:ext>
            </a:extLst>
          </p:cNvPr>
          <p:cNvSpPr txBox="1"/>
          <p:nvPr/>
        </p:nvSpPr>
        <p:spPr>
          <a:xfrm>
            <a:off x="2736573" y="4997347"/>
            <a:ext cx="8508075" cy="461665"/>
          </a:xfrm>
          <a:prstGeom prst="rect">
            <a:avLst/>
          </a:prstGeom>
          <a:noFill/>
        </p:spPr>
        <p:txBody>
          <a:bodyPr wrap="square" rtlCol="0">
            <a:spAutoFit/>
          </a:bodyPr>
          <a:lstStyle/>
          <a:p>
            <a:r>
              <a:rPr lang="en-US" sz="2400" dirty="0">
                <a:latin typeface="Georgia" panose="02040502050405020303" pitchFamily="18" charset="0"/>
              </a:rPr>
              <a:t>Cat is a </a:t>
            </a:r>
            <a:r>
              <a:rPr lang="en-US" sz="2400" b="1" dirty="0" err="1">
                <a:latin typeface="Georgia" panose="02040502050405020303" pitchFamily="18" charset="0"/>
              </a:rPr>
              <a:t>Λ</a:t>
            </a:r>
            <a:r>
              <a:rPr lang="en-US" sz="2400" b="1" dirty="0">
                <a:latin typeface="Georgia" panose="02040502050405020303" pitchFamily="18" charset="0"/>
              </a:rPr>
              <a:t>-cofibration</a:t>
            </a:r>
            <a:r>
              <a:rPr lang="en-US" sz="2400" dirty="0">
                <a:latin typeface="Georgia" panose="02040502050405020303" pitchFamily="18" charset="0"/>
              </a:rPr>
              <a:t> category.</a:t>
            </a:r>
          </a:p>
        </p:txBody>
      </p:sp>
      <p:sp>
        <p:nvSpPr>
          <p:cNvPr id="10" name="TextBox 9">
            <a:extLst>
              <a:ext uri="{FF2B5EF4-FFF2-40B4-BE49-F238E27FC236}">
                <a16:creationId xmlns:a16="http://schemas.microsoft.com/office/drawing/2014/main" id="{F33962EF-FA2F-F7CE-4976-86E884B761AE}"/>
              </a:ext>
            </a:extLst>
          </p:cNvPr>
          <p:cNvSpPr txBox="1"/>
          <p:nvPr/>
        </p:nvSpPr>
        <p:spPr>
          <a:xfrm>
            <a:off x="4482775" y="6295596"/>
            <a:ext cx="7225983" cy="338554"/>
          </a:xfrm>
          <a:prstGeom prst="rect">
            <a:avLst/>
          </a:prstGeom>
          <a:noFill/>
        </p:spPr>
        <p:txBody>
          <a:bodyPr wrap="square" rtlCol="0">
            <a:spAutoFit/>
          </a:bodyPr>
          <a:lstStyle/>
          <a:p>
            <a:pPr algn="r"/>
            <a:r>
              <a:rPr lang="en-US" sz="1600" dirty="0">
                <a:latin typeface="Georgia" panose="02040502050405020303" pitchFamily="18" charset="0"/>
              </a:rPr>
              <a:t>[Minian, 2002]</a:t>
            </a:r>
          </a:p>
        </p:txBody>
      </p:sp>
    </p:spTree>
    <p:extLst>
      <p:ext uri="{BB962C8B-B14F-4D97-AF65-F5344CB8AC3E}">
        <p14:creationId xmlns:p14="http://schemas.microsoft.com/office/powerpoint/2010/main" val="2241530319"/>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26" y="286212"/>
            <a:ext cx="7923882" cy="1143000"/>
          </a:xfrm>
        </p:spPr>
        <p:txBody>
          <a:bodyPr>
            <a:normAutofit fontScale="90000"/>
          </a:bodyPr>
          <a:lstStyle/>
          <a:p>
            <a:r>
              <a:rPr lang="en-US" dirty="0">
                <a:latin typeface="Georgia"/>
                <a:cs typeface="Georgia"/>
              </a:rPr>
              <a:t>comparison of homotopy theories</a:t>
            </a:r>
          </a:p>
        </p:txBody>
      </p:sp>
      <p:pic>
        <p:nvPicPr>
          <p:cNvPr id="4" name="Picture 3" descr="A picture containing wall, different&#10;&#10;Description automatically generated">
            <a:extLst>
              <a:ext uri="{FF2B5EF4-FFF2-40B4-BE49-F238E27FC236}">
                <a16:creationId xmlns:a16="http://schemas.microsoft.com/office/drawing/2014/main" id="{11E94B86-FE47-7A6E-22D2-1FB17F8A6922}"/>
              </a:ext>
            </a:extLst>
          </p:cNvPr>
          <p:cNvPicPr>
            <a:picLocks noChangeAspect="1"/>
          </p:cNvPicPr>
          <p:nvPr/>
        </p:nvPicPr>
        <p:blipFill>
          <a:blip r:embed="rId3"/>
          <a:stretch>
            <a:fillRect/>
          </a:stretch>
        </p:blipFill>
        <p:spPr>
          <a:xfrm>
            <a:off x="3717765" y="2032242"/>
            <a:ext cx="5499100" cy="1612900"/>
          </a:xfrm>
          <a:prstGeom prst="rect">
            <a:avLst/>
          </a:prstGeom>
        </p:spPr>
      </p:pic>
      <p:sp>
        <p:nvSpPr>
          <p:cNvPr id="6" name="Rectangle 5">
            <a:extLst>
              <a:ext uri="{FF2B5EF4-FFF2-40B4-BE49-F238E27FC236}">
                <a16:creationId xmlns:a16="http://schemas.microsoft.com/office/drawing/2014/main" id="{3675B100-5675-6347-EB13-BC6B12C80216}"/>
              </a:ext>
            </a:extLst>
          </p:cNvPr>
          <p:cNvSpPr/>
          <p:nvPr/>
        </p:nvSpPr>
        <p:spPr>
          <a:xfrm>
            <a:off x="3943109" y="2032243"/>
            <a:ext cx="5150734" cy="1741105"/>
          </a:xfrm>
          <a:prstGeom prst="rect">
            <a:avLst/>
          </a:prstGeom>
          <a:noFill/>
          <a:ln>
            <a:solidFill>
              <a:schemeClr val="accent1">
                <a:shade val="95000"/>
                <a:satMod val="105000"/>
                <a:alpha val="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DB85074-B13D-63A7-22C3-CD53AB5E78AA}"/>
              </a:ext>
            </a:extLst>
          </p:cNvPr>
          <p:cNvCxnSpPr/>
          <p:nvPr/>
        </p:nvCxnSpPr>
        <p:spPr>
          <a:xfrm>
            <a:off x="4277451" y="4248172"/>
            <a:ext cx="46877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57D8725-B94A-B011-BCE9-15E6FD0CFCC6}"/>
              </a:ext>
            </a:extLst>
          </p:cNvPr>
          <p:cNvCxnSpPr>
            <a:cxnSpLocks/>
          </p:cNvCxnSpPr>
          <p:nvPr/>
        </p:nvCxnSpPr>
        <p:spPr>
          <a:xfrm>
            <a:off x="4284163" y="4770962"/>
            <a:ext cx="21346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71A8C64-1DF9-3F59-A837-81705FDFDAE8}"/>
              </a:ext>
            </a:extLst>
          </p:cNvPr>
          <p:cNvCxnSpPr>
            <a:cxnSpLocks/>
          </p:cNvCxnSpPr>
          <p:nvPr/>
        </p:nvCxnSpPr>
        <p:spPr>
          <a:xfrm>
            <a:off x="6830593" y="4774821"/>
            <a:ext cx="21346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9D946BC-8EEC-07BC-4DB1-CBC037316BCA}"/>
              </a:ext>
            </a:extLst>
          </p:cNvPr>
          <p:cNvCxnSpPr>
            <a:cxnSpLocks/>
          </p:cNvCxnSpPr>
          <p:nvPr/>
        </p:nvCxnSpPr>
        <p:spPr>
          <a:xfrm>
            <a:off x="4277450" y="5351625"/>
            <a:ext cx="9491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9226970-6D2F-5A14-FBBF-DFEF5A4B9233}"/>
              </a:ext>
            </a:extLst>
          </p:cNvPr>
          <p:cNvCxnSpPr>
            <a:cxnSpLocks/>
          </p:cNvCxnSpPr>
          <p:nvPr/>
        </p:nvCxnSpPr>
        <p:spPr>
          <a:xfrm>
            <a:off x="5492792" y="5351625"/>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C33876C-089B-28B2-B735-0783A8AA7341}"/>
              </a:ext>
            </a:extLst>
          </p:cNvPr>
          <p:cNvCxnSpPr>
            <a:cxnSpLocks/>
          </p:cNvCxnSpPr>
          <p:nvPr/>
        </p:nvCxnSpPr>
        <p:spPr>
          <a:xfrm>
            <a:off x="6835455" y="5351625"/>
            <a:ext cx="9491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D723D05-6138-4C41-2E9E-B6D829E6D1FD}"/>
              </a:ext>
            </a:extLst>
          </p:cNvPr>
          <p:cNvCxnSpPr>
            <a:cxnSpLocks/>
          </p:cNvCxnSpPr>
          <p:nvPr/>
        </p:nvCxnSpPr>
        <p:spPr>
          <a:xfrm>
            <a:off x="8050797" y="5351625"/>
            <a:ext cx="914400"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1FE6989-3B7A-6883-8869-BCCF312AD630}"/>
              </a:ext>
            </a:extLst>
          </p:cNvPr>
          <p:cNvSpPr txBox="1"/>
          <p:nvPr/>
        </p:nvSpPr>
        <p:spPr>
          <a:xfrm>
            <a:off x="2309446" y="4125061"/>
            <a:ext cx="2243565" cy="246221"/>
          </a:xfrm>
          <a:prstGeom prst="rect">
            <a:avLst/>
          </a:prstGeom>
          <a:noFill/>
        </p:spPr>
        <p:txBody>
          <a:bodyPr wrap="square" rtlCol="0">
            <a:spAutoFit/>
          </a:bodyPr>
          <a:lstStyle/>
          <a:p>
            <a:r>
              <a:rPr lang="en-US" sz="1000" dirty="0">
                <a:latin typeface="Georgia" panose="02040502050405020303" pitchFamily="18" charset="0"/>
              </a:rPr>
              <a:t>groupoid/Thomason type</a:t>
            </a:r>
          </a:p>
        </p:txBody>
      </p:sp>
      <p:sp>
        <p:nvSpPr>
          <p:cNvPr id="35" name="TextBox 34">
            <a:extLst>
              <a:ext uri="{FF2B5EF4-FFF2-40B4-BE49-F238E27FC236}">
                <a16:creationId xmlns:a16="http://schemas.microsoft.com/office/drawing/2014/main" id="{93C2ABD8-2BAF-8DF9-B5B7-256D7DE3E7A4}"/>
              </a:ext>
            </a:extLst>
          </p:cNvPr>
          <p:cNvSpPr txBox="1"/>
          <p:nvPr/>
        </p:nvSpPr>
        <p:spPr>
          <a:xfrm>
            <a:off x="2962617" y="4610360"/>
            <a:ext cx="1115634" cy="246220"/>
          </a:xfrm>
          <a:prstGeom prst="rect">
            <a:avLst/>
          </a:prstGeom>
          <a:noFill/>
        </p:spPr>
        <p:txBody>
          <a:bodyPr wrap="square" rtlCol="0">
            <a:spAutoFit/>
          </a:bodyPr>
          <a:lstStyle/>
          <a:p>
            <a:r>
              <a:rPr lang="en-US" sz="1000" dirty="0">
                <a:latin typeface="Georgia" panose="02040502050405020303" pitchFamily="18" charset="0"/>
              </a:rPr>
              <a:t>directed types</a:t>
            </a:r>
          </a:p>
        </p:txBody>
      </p:sp>
      <p:sp>
        <p:nvSpPr>
          <p:cNvPr id="36" name="TextBox 35">
            <a:extLst>
              <a:ext uri="{FF2B5EF4-FFF2-40B4-BE49-F238E27FC236}">
                <a16:creationId xmlns:a16="http://schemas.microsoft.com/office/drawing/2014/main" id="{EE51EEAE-3FFD-41E2-EF0C-6A6419CCE8B6}"/>
              </a:ext>
            </a:extLst>
          </p:cNvPr>
          <p:cNvSpPr txBox="1"/>
          <p:nvPr/>
        </p:nvSpPr>
        <p:spPr>
          <a:xfrm>
            <a:off x="2847069" y="5181077"/>
            <a:ext cx="1705942" cy="246221"/>
          </a:xfrm>
          <a:prstGeom prst="rect">
            <a:avLst/>
          </a:prstGeom>
          <a:noFill/>
        </p:spPr>
        <p:txBody>
          <a:bodyPr wrap="square" rtlCol="0">
            <a:spAutoFit/>
          </a:bodyPr>
          <a:lstStyle/>
          <a:p>
            <a:r>
              <a:rPr lang="en-US" sz="1000" dirty="0">
                <a:latin typeface="Georgia" panose="02040502050405020303" pitchFamily="18" charset="0"/>
              </a:rPr>
              <a:t>categorical types</a:t>
            </a:r>
          </a:p>
        </p:txBody>
      </p:sp>
    </p:spTree>
    <p:extLst>
      <p:ext uri="{BB962C8B-B14F-4D97-AF65-F5344CB8AC3E}">
        <p14:creationId xmlns:p14="http://schemas.microsoft.com/office/powerpoint/2010/main" val="2322199567"/>
      </p:ext>
    </p:extLst>
  </p:cSld>
  <p:clrMapOvr>
    <a:masterClrMapping/>
  </p:clrMapOvr>
  <mc:AlternateContent xmlns:mc="http://schemas.openxmlformats.org/markup-compatibility/2006" xmlns:p14="http://schemas.microsoft.com/office/powerpoint/2010/main">
    <mc:Choice Requires="p14">
      <p:transition spd="slow" p14:dur="2000" advTm="13693"/>
    </mc:Choice>
    <mc:Fallback xmlns="">
      <p:transition xmlns:p14="http://schemas.microsoft.com/office/powerpoint/2010/main" spd="slow" advTm="136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1828733" y="348840"/>
            <a:ext cx="892164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Georgia"/>
                <a:cs typeface="Georgia"/>
              </a:rPr>
              <a:t>an island of technical difficulties</a:t>
            </a:r>
          </a:p>
        </p:txBody>
      </p:sp>
      <p:cxnSp>
        <p:nvCxnSpPr>
          <p:cNvPr id="3" name="Straight Arrow Connector 2">
            <a:extLst>
              <a:ext uri="{FF2B5EF4-FFF2-40B4-BE49-F238E27FC236}">
                <a16:creationId xmlns:a16="http://schemas.microsoft.com/office/drawing/2014/main" id="{6D47605D-F5BA-6E6F-EFC7-DFBB9150F0BE}"/>
              </a:ext>
            </a:extLst>
          </p:cNvPr>
          <p:cNvCxnSpPr>
            <a:cxnSpLocks/>
          </p:cNvCxnSpPr>
          <p:nvPr/>
        </p:nvCxnSpPr>
        <p:spPr>
          <a:xfrm flipV="1">
            <a:off x="2713385" y="2402306"/>
            <a:ext cx="6569765" cy="3379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961E227-4D5D-67F9-FF51-0AD6C4C5BFC5}"/>
              </a:ext>
            </a:extLst>
          </p:cNvPr>
          <p:cNvSpPr/>
          <p:nvPr/>
        </p:nvSpPr>
        <p:spPr>
          <a:xfrm>
            <a:off x="2288683" y="4754916"/>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Georgia" panose="02040502050405020303" pitchFamily="18" charset="0"/>
              </a:rPr>
              <a:t>classical</a:t>
            </a:r>
          </a:p>
        </p:txBody>
      </p:sp>
      <p:sp>
        <p:nvSpPr>
          <p:cNvPr id="5" name="Oval 4">
            <a:extLst>
              <a:ext uri="{FF2B5EF4-FFF2-40B4-BE49-F238E27FC236}">
                <a16:creationId xmlns:a16="http://schemas.microsoft.com/office/drawing/2014/main" id="{CBAFF57A-81FD-D396-3741-54B9A7478A11}"/>
              </a:ext>
            </a:extLst>
          </p:cNvPr>
          <p:cNvSpPr/>
          <p:nvPr/>
        </p:nvSpPr>
        <p:spPr>
          <a:xfrm>
            <a:off x="8213682" y="1829494"/>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Georgia" panose="02040502050405020303" pitchFamily="18" charset="0"/>
              </a:rPr>
              <a:t>categorical</a:t>
            </a:r>
          </a:p>
        </p:txBody>
      </p:sp>
      <p:sp>
        <p:nvSpPr>
          <p:cNvPr id="9" name="Oval 8">
            <a:extLst>
              <a:ext uri="{FF2B5EF4-FFF2-40B4-BE49-F238E27FC236}">
                <a16:creationId xmlns:a16="http://schemas.microsoft.com/office/drawing/2014/main" id="{ADF0A250-6FFC-16BF-6B54-DA64A22DB67A}"/>
              </a:ext>
            </a:extLst>
          </p:cNvPr>
          <p:cNvSpPr/>
          <p:nvPr/>
        </p:nvSpPr>
        <p:spPr>
          <a:xfrm>
            <a:off x="5317029" y="2246256"/>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Goubault, et al.</a:t>
            </a:r>
          </a:p>
          <a:p>
            <a:pPr algn="ctr"/>
            <a:r>
              <a:rPr lang="en-US" sz="1200" dirty="0">
                <a:latin typeface="Georgia" panose="02040502050405020303" pitchFamily="18" charset="0"/>
              </a:rPr>
              <a:t>2007 </a:t>
            </a:r>
          </a:p>
        </p:txBody>
      </p:sp>
      <p:sp>
        <p:nvSpPr>
          <p:cNvPr id="10" name="Oval 9">
            <a:extLst>
              <a:ext uri="{FF2B5EF4-FFF2-40B4-BE49-F238E27FC236}">
                <a16:creationId xmlns:a16="http://schemas.microsoft.com/office/drawing/2014/main" id="{FCC2B263-1A9E-B8B9-4EA8-162584CFBF7B}"/>
              </a:ext>
            </a:extLst>
          </p:cNvPr>
          <p:cNvSpPr/>
          <p:nvPr/>
        </p:nvSpPr>
        <p:spPr>
          <a:xfrm>
            <a:off x="4433092" y="3292205"/>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Grandis</a:t>
            </a:r>
          </a:p>
          <a:p>
            <a:pPr algn="ctr"/>
            <a:r>
              <a:rPr lang="en-US" sz="1200" dirty="0">
                <a:latin typeface="Georgia" panose="02040502050405020303" pitchFamily="18" charset="0"/>
              </a:rPr>
              <a:t>2007</a:t>
            </a:r>
          </a:p>
        </p:txBody>
      </p:sp>
      <p:sp>
        <p:nvSpPr>
          <p:cNvPr id="11" name="Oval 10">
            <a:extLst>
              <a:ext uri="{FF2B5EF4-FFF2-40B4-BE49-F238E27FC236}">
                <a16:creationId xmlns:a16="http://schemas.microsoft.com/office/drawing/2014/main" id="{23DC5D17-00BB-2044-F5FA-50A1599AFC47}"/>
              </a:ext>
            </a:extLst>
          </p:cNvPr>
          <p:cNvSpPr/>
          <p:nvPr/>
        </p:nvSpPr>
        <p:spPr>
          <a:xfrm>
            <a:off x="5867400" y="3346295"/>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Minian</a:t>
            </a:r>
          </a:p>
          <a:p>
            <a:pPr algn="ctr"/>
            <a:r>
              <a:rPr lang="en-US" sz="1200" dirty="0">
                <a:latin typeface="Georgia" panose="02040502050405020303" pitchFamily="18" charset="0"/>
              </a:rPr>
              <a:t>2002</a:t>
            </a:r>
          </a:p>
        </p:txBody>
      </p:sp>
      <p:sp>
        <p:nvSpPr>
          <p:cNvPr id="12" name="Oval 11">
            <a:extLst>
              <a:ext uri="{FF2B5EF4-FFF2-40B4-BE49-F238E27FC236}">
                <a16:creationId xmlns:a16="http://schemas.microsoft.com/office/drawing/2014/main" id="{2E987006-2771-455A-8518-72A35045285E}"/>
              </a:ext>
            </a:extLst>
          </p:cNvPr>
          <p:cNvSpPr/>
          <p:nvPr/>
        </p:nvSpPr>
        <p:spPr>
          <a:xfrm>
            <a:off x="5114330" y="4338154"/>
            <a:ext cx="1767874" cy="159950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Georgia" panose="02040502050405020303" pitchFamily="18" charset="0"/>
              </a:rPr>
              <a:t>Hoff</a:t>
            </a:r>
          </a:p>
          <a:p>
            <a:pPr algn="ctr"/>
            <a:r>
              <a:rPr lang="en-US" sz="1200" dirty="0">
                <a:latin typeface="Georgia" panose="02040502050405020303" pitchFamily="18" charset="0"/>
              </a:rPr>
              <a:t>1974</a:t>
            </a:r>
          </a:p>
        </p:txBody>
      </p:sp>
    </p:spTree>
    <p:extLst>
      <p:ext uri="{BB962C8B-B14F-4D97-AF65-F5344CB8AC3E}">
        <p14:creationId xmlns:p14="http://schemas.microsoft.com/office/powerpoint/2010/main" val="1172105973"/>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52" y="3554694"/>
            <a:ext cx="9584635" cy="1143000"/>
          </a:xfrm>
        </p:spPr>
        <p:txBody>
          <a:bodyPr>
            <a:normAutofit/>
          </a:bodyPr>
          <a:lstStyle/>
          <a:p>
            <a:pPr algn="ctr"/>
            <a:r>
              <a:rPr lang="en-US" dirty="0">
                <a:latin typeface="Georgia"/>
                <a:cs typeface="Georgia"/>
              </a:rPr>
              <a:t>II. directed topology</a:t>
            </a:r>
          </a:p>
        </p:txBody>
      </p:sp>
      <p:pic>
        <p:nvPicPr>
          <p:cNvPr id="3" name="Picture 2" descr="i3-forbidden.png">
            <a:extLst>
              <a:ext uri="{FF2B5EF4-FFF2-40B4-BE49-F238E27FC236}">
                <a16:creationId xmlns:a16="http://schemas.microsoft.com/office/drawing/2014/main" id="{91F4936E-9EDF-0A41-81AE-C70B474C71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993" y="1909732"/>
            <a:ext cx="2107963" cy="1641750"/>
          </a:xfrm>
          <a:prstGeom prst="rect">
            <a:avLst/>
          </a:prstGeom>
        </p:spPr>
      </p:pic>
      <p:pic>
        <p:nvPicPr>
          <p:cNvPr id="4" name="Picture 3" descr="i3-i3+2i3.png">
            <a:extLst>
              <a:ext uri="{FF2B5EF4-FFF2-40B4-BE49-F238E27FC236}">
                <a16:creationId xmlns:a16="http://schemas.microsoft.com/office/drawing/2014/main" id="{CF490ED2-AD6C-8845-A5A6-4D6C3AEEBA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8474" y="1586446"/>
            <a:ext cx="2648691" cy="1911506"/>
          </a:xfrm>
          <a:prstGeom prst="rect">
            <a:avLst/>
          </a:prstGeom>
        </p:spPr>
      </p:pic>
      <p:pic>
        <p:nvPicPr>
          <p:cNvPr id="5" name="Picture 4" descr="spacetime-klein.png">
            <a:extLst>
              <a:ext uri="{FF2B5EF4-FFF2-40B4-BE49-F238E27FC236}">
                <a16:creationId xmlns:a16="http://schemas.microsoft.com/office/drawing/2014/main" id="{09CA362F-51B1-0B4F-82A9-49700D342C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52482" y="1416201"/>
            <a:ext cx="2490556" cy="2251996"/>
          </a:xfrm>
          <a:prstGeom prst="rect">
            <a:avLst/>
          </a:prstGeom>
        </p:spPr>
      </p:pic>
      <p:sp>
        <p:nvSpPr>
          <p:cNvPr id="10" name="Oval 9">
            <a:extLst>
              <a:ext uri="{FF2B5EF4-FFF2-40B4-BE49-F238E27FC236}">
                <a16:creationId xmlns:a16="http://schemas.microsoft.com/office/drawing/2014/main" id="{28AE329C-5199-DD44-8135-FF3BD5419182}"/>
              </a:ext>
            </a:extLst>
          </p:cNvPr>
          <p:cNvSpPr/>
          <p:nvPr/>
        </p:nvSpPr>
        <p:spPr>
          <a:xfrm>
            <a:off x="2321172" y="6746819"/>
            <a:ext cx="153255" cy="12804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687736"/>
      </p:ext>
    </p:extLst>
  </p:cSld>
  <p:clrMapOvr>
    <a:masterClrMapping/>
  </p:clrMapOvr>
  <mc:AlternateContent xmlns:mc="http://schemas.openxmlformats.org/markup-compatibility/2006" xmlns:p14="http://schemas.microsoft.com/office/powerpoint/2010/main">
    <mc:Choice Requires="p14">
      <p:transition spd="slow" p14:dur="2000" advTm="16065"/>
    </mc:Choice>
    <mc:Fallback xmlns="">
      <p:transition xmlns:p14="http://schemas.microsoft.com/office/powerpoint/2010/main" spd="slow" advTm="1606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nfstate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20995" y="4323340"/>
            <a:ext cx="1969015" cy="1986517"/>
          </a:xfrm>
          <a:prstGeom prst="rect">
            <a:avLst/>
          </a:prstGeom>
        </p:spPr>
      </p:pic>
      <p:pic>
        <p:nvPicPr>
          <p:cNvPr id="17" name="Picture 16" descr="49state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7508" y="4323339"/>
            <a:ext cx="1986518" cy="1986518"/>
          </a:xfrm>
          <a:prstGeom prst="rect">
            <a:avLst/>
          </a:prstGeom>
        </p:spPr>
      </p:pic>
      <p:pic>
        <p:nvPicPr>
          <p:cNvPr id="18" name="Picture 17" descr="unnamed.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5785" y="4323339"/>
            <a:ext cx="1969015" cy="1986518"/>
          </a:xfrm>
          <a:prstGeom prst="rect">
            <a:avLst/>
          </a:prstGeom>
        </p:spPr>
      </p:pic>
      <p:sp>
        <p:nvSpPr>
          <p:cNvPr id="19" name="Title 1"/>
          <p:cNvSpPr txBox="1">
            <a:spLocks/>
          </p:cNvSpPr>
          <p:nvPr/>
        </p:nvSpPr>
        <p:spPr>
          <a:xfrm>
            <a:off x="556591" y="274638"/>
            <a:ext cx="10515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Georgia"/>
                <a:cs typeface="Georgia"/>
              </a:rPr>
              <a:t>subdivision invariant state spaces</a:t>
            </a:r>
          </a:p>
        </p:txBody>
      </p:sp>
      <p:sp>
        <p:nvSpPr>
          <p:cNvPr id="6" name="TextBox 5"/>
          <p:cNvSpPr txBox="1"/>
          <p:nvPr/>
        </p:nvSpPr>
        <p:spPr>
          <a:xfrm>
            <a:off x="2541436" y="3872947"/>
            <a:ext cx="1657868" cy="369332"/>
          </a:xfrm>
          <a:prstGeom prst="rect">
            <a:avLst/>
          </a:prstGeom>
          <a:noFill/>
        </p:spPr>
        <p:txBody>
          <a:bodyPr wrap="square" rtlCol="0">
            <a:spAutoFit/>
          </a:bodyPr>
          <a:lstStyle/>
          <a:p>
            <a:r>
              <a:rPr lang="en-US" dirty="0" err="1">
                <a:latin typeface="Georgia"/>
                <a:cs typeface="Georgia"/>
              </a:rPr>
              <a:t>Pa.Va</a:t>
            </a:r>
            <a:r>
              <a:rPr lang="en-US" dirty="0">
                <a:latin typeface="Georgia"/>
                <a:cs typeface="Georgia"/>
              </a:rPr>
              <a:t> || </a:t>
            </a:r>
            <a:r>
              <a:rPr lang="en-US" dirty="0" err="1">
                <a:latin typeface="Georgia"/>
                <a:cs typeface="Georgia"/>
              </a:rPr>
              <a:t>Pa.Va</a:t>
            </a:r>
            <a:endParaRPr lang="en-US" dirty="0">
              <a:latin typeface="Georgia"/>
              <a:cs typeface="Georgia"/>
            </a:endParaRPr>
          </a:p>
        </p:txBody>
      </p:sp>
      <p:pic>
        <p:nvPicPr>
          <p:cNvPr id="2" name="Picture 1"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67509" y="1756826"/>
            <a:ext cx="3539971" cy="1889256"/>
          </a:xfrm>
          <a:prstGeom prst="rect">
            <a:avLst/>
          </a:prstGeom>
        </p:spPr>
      </p:pic>
      <p:sp>
        <p:nvSpPr>
          <p:cNvPr id="8" name="TextBox 7"/>
          <p:cNvSpPr txBox="1"/>
          <p:nvPr/>
        </p:nvSpPr>
        <p:spPr>
          <a:xfrm>
            <a:off x="2676552" y="6284983"/>
            <a:ext cx="1522752" cy="307777"/>
          </a:xfrm>
          <a:prstGeom prst="rect">
            <a:avLst/>
          </a:prstGeom>
          <a:noFill/>
        </p:spPr>
        <p:txBody>
          <a:bodyPr wrap="square" rtlCol="0">
            <a:spAutoFit/>
          </a:bodyPr>
          <a:lstStyle/>
          <a:p>
            <a:pPr algn="ctr"/>
            <a:r>
              <a:rPr lang="en-US" sz="1400" dirty="0" err="1">
                <a:latin typeface="Georgia"/>
                <a:cs typeface="Georgia"/>
              </a:rPr>
              <a:t>Pa.Va</a:t>
            </a:r>
            <a:endParaRPr lang="en-US" sz="1400" dirty="0">
              <a:latin typeface="Georgia"/>
              <a:cs typeface="Georgia"/>
            </a:endParaRPr>
          </a:p>
        </p:txBody>
      </p:sp>
      <p:sp>
        <p:nvSpPr>
          <p:cNvPr id="9" name="TextBox 8"/>
          <p:cNvSpPr txBox="1"/>
          <p:nvPr/>
        </p:nvSpPr>
        <p:spPr>
          <a:xfrm rot="16200000">
            <a:off x="1373714" y="5172725"/>
            <a:ext cx="1522752" cy="307777"/>
          </a:xfrm>
          <a:prstGeom prst="rect">
            <a:avLst/>
          </a:prstGeom>
          <a:noFill/>
        </p:spPr>
        <p:txBody>
          <a:bodyPr wrap="square" rtlCol="0">
            <a:spAutoFit/>
          </a:bodyPr>
          <a:lstStyle/>
          <a:p>
            <a:pPr algn="ctr"/>
            <a:r>
              <a:rPr lang="en-US" sz="1400" dirty="0" err="1">
                <a:latin typeface="Georgia"/>
                <a:cs typeface="Georgia"/>
              </a:rPr>
              <a:t>Pa.Va</a:t>
            </a:r>
            <a:endParaRPr lang="en-US" sz="1400" dirty="0">
              <a:latin typeface="Georgia"/>
              <a:cs typeface="Georgia"/>
            </a:endParaRPr>
          </a:p>
        </p:txBody>
      </p:sp>
      <p:sp>
        <p:nvSpPr>
          <p:cNvPr id="3" name="TextBox 2"/>
          <p:cNvSpPr txBox="1"/>
          <p:nvPr/>
        </p:nvSpPr>
        <p:spPr>
          <a:xfrm>
            <a:off x="7225911" y="2823584"/>
            <a:ext cx="364815" cy="369332"/>
          </a:xfrm>
          <a:prstGeom prst="rect">
            <a:avLst/>
          </a:prstGeom>
          <a:noFill/>
        </p:spPr>
        <p:txBody>
          <a:bodyPr wrap="square" rtlCol="0">
            <a:spAutoFit/>
          </a:bodyPr>
          <a:lstStyle/>
          <a:p>
            <a:r>
              <a:rPr lang="en-US" b="1" dirty="0"/>
              <a:t>.</a:t>
            </a:r>
          </a:p>
        </p:txBody>
      </p:sp>
    </p:spTree>
    <p:extLst>
      <p:ext uri="{BB962C8B-B14F-4D97-AF65-F5344CB8AC3E}">
        <p14:creationId xmlns:p14="http://schemas.microsoft.com/office/powerpoint/2010/main" val="2477091282"/>
      </p:ext>
    </p:extLst>
  </p:cSld>
  <p:clrMapOvr>
    <a:masterClrMapping/>
  </p:clrMapOvr>
  <mc:AlternateContent xmlns:mc="http://schemas.openxmlformats.org/markup-compatibility/2006" xmlns:p14="http://schemas.microsoft.com/office/powerpoint/2010/main">
    <mc:Choice Requires="p14">
      <p:transition spd="slow" p14:dur="2000" advTm="1118"/>
    </mc:Choice>
    <mc:Fallback xmlns="">
      <p:transition xmlns:p14="http://schemas.microsoft.com/office/powerpoint/2010/main" spd="slow" advTm="1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8"/>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6|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2610</Words>
  <Application>Microsoft Macintosh PowerPoint</Application>
  <PresentationFormat>Widescreen</PresentationFormat>
  <Paragraphs>341</Paragraphs>
  <Slides>46</Slides>
  <Notes>46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vt:lpstr>
      <vt:lpstr>Georgia</vt:lpstr>
      <vt:lpstr>Office Theme</vt:lpstr>
      <vt:lpstr>cubical directed homotopy</vt:lpstr>
      <vt:lpstr>I. homotopy theories of 1-categories</vt:lpstr>
      <vt:lpstr>PowerPoint Presentation</vt:lpstr>
      <vt:lpstr>PowerPoint Presentation</vt:lpstr>
      <vt:lpstr>PowerPoint Presentation</vt:lpstr>
      <vt:lpstr>comparison of homotopy theories</vt:lpstr>
      <vt:lpstr>PowerPoint Presentation</vt:lpstr>
      <vt:lpstr>II. directed topology</vt:lpstr>
      <vt:lpstr>PowerPoint Presentation</vt:lpstr>
      <vt:lpstr>unpredictable behavior </vt:lpstr>
      <vt:lpstr>directed paths as executions</vt:lpstr>
      <vt:lpstr>behavior up to homotopy</vt:lpstr>
      <vt:lpstr>more state spaces</vt:lpstr>
      <vt:lpstr>streams</vt:lpstr>
      <vt:lpstr>streams in nature</vt:lpstr>
      <vt:lpstr>streams in nature</vt:lpstr>
      <vt:lpstr>stream realizations</vt:lpstr>
      <vt:lpstr>stream realizations</vt:lpstr>
      <vt:lpstr>streams in nature</vt:lpstr>
      <vt:lpstr>directed homotopy equivalence</vt:lpstr>
      <vt:lpstr>directed homotopy types</vt:lpstr>
      <vt:lpstr>directed homotopy types</vt:lpstr>
      <vt:lpstr>indecomposability of directed homotopy types</vt:lpstr>
      <vt:lpstr>no known Whitehead Theorem</vt:lpstr>
      <vt:lpstr>fundamental questions</vt:lpstr>
      <vt:lpstr>working category of cubes </vt:lpstr>
      <vt:lpstr>III. cubical sets</vt:lpstr>
      <vt:lpstr>examples</vt:lpstr>
      <vt:lpstr>example: Boolean intervals</vt:lpstr>
      <vt:lpstr>cubical homotopy theories</vt:lpstr>
      <vt:lpstr>subdivisions</vt:lpstr>
      <vt:lpstr>convenient properties of subdivision</vt:lpstr>
      <vt:lpstr>cubical approximation</vt:lpstr>
      <vt:lpstr>IV. cubcats</vt:lpstr>
      <vt:lpstr>definition</vt:lpstr>
      <vt:lpstr>examples</vt:lpstr>
      <vt:lpstr>dictionary</vt:lpstr>
      <vt:lpstr>dictionary</vt:lpstr>
      <vt:lpstr>1-cohomology H1(-;M)=[-,|BM|]</vt:lpstr>
      <vt:lpstr>V. big picture</vt:lpstr>
      <vt:lpstr>equivalences</vt:lpstr>
      <vt:lpstr>future directions</vt:lpstr>
      <vt:lpstr>PowerPoint Presentation</vt:lpstr>
      <vt:lpstr>I’m glad you asked...</vt:lpstr>
      <vt:lpstr>PowerPoint Presentation</vt:lpstr>
      <vt:lpstr>equivariant equivalence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Cubical directed homotopy</dc:title>
  <dc:creator>Krishnan, Sanjeevi</dc:creator>
  <cp:lastModifiedBy>Krishnan, Sanjeevi</cp:lastModifiedBy>
  <cp:revision>11</cp:revision>
  <dcterms:created xsi:type="dcterms:W3CDTF">2024-03-01T07:46:36Z</dcterms:created>
  <dcterms:modified xsi:type="dcterms:W3CDTF">2024-03-02T14:56:04Z</dcterms:modified>
</cp:coreProperties>
</file>